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8" r:id="rId2"/>
    <p:sldId id="347" r:id="rId3"/>
    <p:sldId id="365" r:id="rId4"/>
    <p:sldId id="370" r:id="rId5"/>
    <p:sldId id="3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FF0000"/>
    <a:srgbClr val="B6D2EC"/>
    <a:srgbClr val="FF6600"/>
    <a:srgbClr val="33CCFF"/>
    <a:srgbClr val="00CC00"/>
    <a:srgbClr val="458DCF"/>
    <a:srgbClr val="2E7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27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51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8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68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400410" y="2424222"/>
            <a:ext cx="6274590" cy="16600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200" b="1" dirty="0"/>
              <a:t>Expanded noun phrases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C2BBD11-D956-49F0-9EDE-79B7469B53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9" r="-1" b="7867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2B5218-EDA6-9A48-913F-B2E6CA49B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9052" y="40842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323" y="552865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How to expand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314" y="1199196"/>
            <a:ext cx="1007043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Add words before the </a:t>
            </a:r>
            <a:r>
              <a:rPr lang="en-GB" sz="2400" i="1" u="sng" dirty="0">
                <a:latin typeface="+mj-lt"/>
                <a:ea typeface="Times New Roman" panose="02020603050405020304" pitchFamily="18" charset="0"/>
                <a:cs typeface="TT278t00"/>
              </a:rPr>
              <a:t>head noun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:</a:t>
            </a:r>
            <a:endParaRPr lang="en-GB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Those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beans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will be planted.</a:t>
            </a:r>
            <a:endParaRPr lang="en-GB" sz="24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Those colourful magical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beans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will be planted.</a:t>
            </a:r>
          </a:p>
          <a:p>
            <a:pPr lvl="0">
              <a:lnSpc>
                <a:spcPct val="115000"/>
              </a:lnSpc>
            </a:pPr>
            <a:r>
              <a:rPr lang="en-GB" sz="2400" i="1" dirty="0">
                <a:solidFill>
                  <a:srgbClr val="0000FF"/>
                </a:solidFill>
                <a:latin typeface="Calibri Light"/>
                <a:ea typeface="Times New Roman" panose="02020603050405020304" pitchFamily="18" charset="0"/>
                <a:cs typeface="TT278t00"/>
              </a:rPr>
              <a:t>Several of those colourful magical </a:t>
            </a:r>
            <a:r>
              <a:rPr lang="en-GB" sz="2400" i="1" u="sng" dirty="0">
                <a:solidFill>
                  <a:srgbClr val="0000FF"/>
                </a:solidFill>
                <a:latin typeface="Calibri Light"/>
                <a:ea typeface="Times New Roman" panose="02020603050405020304" pitchFamily="18" charset="0"/>
                <a:cs typeface="TT278t00"/>
              </a:rPr>
              <a:t>beans</a:t>
            </a:r>
            <a:r>
              <a:rPr lang="en-GB" sz="2400" i="1" dirty="0">
                <a:solidFill>
                  <a:srgbClr val="0000FF"/>
                </a:solidFill>
                <a:latin typeface="Calibri Light"/>
                <a:ea typeface="Times New Roman" panose="02020603050405020304" pitchFamily="18" charset="0"/>
                <a:cs typeface="TT278t00"/>
              </a:rPr>
              <a:t> </a:t>
            </a:r>
            <a:r>
              <a:rPr lang="en-GB" sz="2400" i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T278t00"/>
              </a:rPr>
              <a:t>will be planted.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400" i="1" dirty="0">
              <a:latin typeface="+mj-lt"/>
              <a:ea typeface="Times New Roman" panose="02020603050405020304" pitchFamily="18" charset="0"/>
              <a:cs typeface="TT278t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83333" y="1004929"/>
            <a:ext cx="124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beans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932313" y="3184855"/>
            <a:ext cx="107157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Add words after the noun:</a:t>
            </a:r>
            <a:endParaRPr lang="en-GB" sz="24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Beans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with brown spots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will be planted.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u="sng" dirty="0">
                <a:solidFill>
                  <a:srgbClr val="0000FF"/>
                </a:solidFill>
                <a:latin typeface="Calibri Light"/>
                <a:ea typeface="Times New Roman" panose="02020603050405020304" pitchFamily="18" charset="0"/>
                <a:cs typeface="TT278t00"/>
              </a:rPr>
              <a:t>Beans</a:t>
            </a:r>
            <a:r>
              <a:rPr lang="en-GB" sz="2400" i="1" dirty="0">
                <a:solidFill>
                  <a:srgbClr val="0000FF"/>
                </a:solidFill>
                <a:latin typeface="Calibri Light"/>
                <a:ea typeface="Times New Roman" panose="02020603050405020304" pitchFamily="18" charset="0"/>
                <a:cs typeface="TT278t00"/>
              </a:rPr>
              <a:t> with brown spots and a curious glint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will be planted.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2313" y="4823132"/>
            <a:ext cx="96063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Or you can do both at once: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Those colourful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beans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with brown spots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will be planted.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402452" y="1015562"/>
            <a:ext cx="2173122" cy="2013295"/>
            <a:chOff x="9402452" y="1015562"/>
            <a:chExt cx="2173122" cy="20132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906" y="1015562"/>
              <a:ext cx="1444612" cy="144461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452" y="1255106"/>
              <a:ext cx="1666568" cy="146007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6116" y="1568781"/>
              <a:ext cx="1329458" cy="1460076"/>
            </a:xfrm>
            <a:prstGeom prst="rect">
              <a:avLst/>
            </a:prstGeom>
          </p:spPr>
        </p:pic>
      </p:grp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C35232-5EC5-B94A-9462-5E6C76C0A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2230" y="35082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5" grpId="0" uiExpand="1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313" y="552865"/>
            <a:ext cx="1041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to build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Expanded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32314" y="1199196"/>
            <a:ext cx="7719317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TT278t00"/>
              </a:rPr>
              <a:t>Different types of words, phrases and clauses can all be used in an expanded noun phrase.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14021" y="2967335"/>
            <a:ext cx="1435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castle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E48C4-AA82-48AD-9F8B-8028182552DC}"/>
              </a:ext>
            </a:extLst>
          </p:cNvPr>
          <p:cNvSpPr/>
          <p:nvPr/>
        </p:nvSpPr>
        <p:spPr>
          <a:xfrm>
            <a:off x="2642104" y="2963171"/>
            <a:ext cx="475232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that terribly creepy abandoned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castle</a:t>
            </a:r>
            <a:endParaRPr lang="en-GB" sz="2400" i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CFD43E-2A94-444E-A6F5-B9ADB81FFEBF}"/>
              </a:ext>
            </a:extLst>
          </p:cNvPr>
          <p:cNvGrpSpPr/>
          <p:nvPr/>
        </p:nvGrpSpPr>
        <p:grpSpPr>
          <a:xfrm>
            <a:off x="1738663" y="2439215"/>
            <a:ext cx="1239253" cy="595080"/>
            <a:chOff x="1627203" y="2341798"/>
            <a:chExt cx="1239253" cy="595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B78216-BA4F-4B38-BCBE-76CF86EA926B}"/>
                </a:ext>
              </a:extLst>
            </p:cNvPr>
            <p:cNvSpPr txBox="1"/>
            <p:nvPr/>
          </p:nvSpPr>
          <p:spPr>
            <a:xfrm>
              <a:off x="1627203" y="2341798"/>
              <a:ext cx="123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determiner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A6D1DD-8609-435C-B806-4957378019EC}"/>
                </a:ext>
              </a:extLst>
            </p:cNvPr>
            <p:cNvCxnSpPr>
              <a:cxnSpLocks/>
            </p:cNvCxnSpPr>
            <p:nvPr/>
          </p:nvCxnSpPr>
          <p:spPr>
            <a:xfrm>
              <a:off x="2380649" y="2653217"/>
              <a:ext cx="416559" cy="2836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6B8D5B-C8A2-4788-9FB9-0E9A0B25D2E3}"/>
              </a:ext>
            </a:extLst>
          </p:cNvPr>
          <p:cNvGrpSpPr/>
          <p:nvPr/>
        </p:nvGrpSpPr>
        <p:grpSpPr>
          <a:xfrm>
            <a:off x="4238854" y="2254549"/>
            <a:ext cx="1239253" cy="784631"/>
            <a:chOff x="4238854" y="2254549"/>
            <a:chExt cx="1239253" cy="78463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8743E2-392D-4A77-BB83-F56481F64F48}"/>
                </a:ext>
              </a:extLst>
            </p:cNvPr>
            <p:cNvGrpSpPr/>
            <p:nvPr/>
          </p:nvGrpSpPr>
          <p:grpSpPr>
            <a:xfrm>
              <a:off x="4238854" y="2254549"/>
              <a:ext cx="1239253" cy="784631"/>
              <a:chOff x="1074085" y="2429046"/>
              <a:chExt cx="1239253" cy="7846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35C8B7-561B-48D8-A948-73F854A1EC51}"/>
                  </a:ext>
                </a:extLst>
              </p:cNvPr>
              <p:cNvSpPr txBox="1"/>
              <p:nvPr/>
            </p:nvSpPr>
            <p:spPr>
              <a:xfrm>
                <a:off x="1074085" y="2429046"/>
                <a:ext cx="1239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</a:rPr>
                  <a:t>adjectives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998906-B49B-49BF-9352-713674B2B2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3514" y="2768333"/>
                <a:ext cx="203068" cy="4453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6B1786-01A6-4B30-81A6-FE799E45CD8A}"/>
                </a:ext>
              </a:extLst>
            </p:cNvPr>
            <p:cNvCxnSpPr>
              <a:cxnSpLocks/>
            </p:cNvCxnSpPr>
            <p:nvPr/>
          </p:nvCxnSpPr>
          <p:spPr>
            <a:xfrm>
              <a:off x="4928689" y="2623881"/>
              <a:ext cx="252504" cy="4152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9F230E-72AE-477C-A5BF-B2140C1B5E7C}"/>
              </a:ext>
            </a:extLst>
          </p:cNvPr>
          <p:cNvGrpSpPr/>
          <p:nvPr/>
        </p:nvGrpSpPr>
        <p:grpSpPr>
          <a:xfrm>
            <a:off x="2852263" y="2221428"/>
            <a:ext cx="1239253" cy="812867"/>
            <a:chOff x="1627203" y="2341798"/>
            <a:chExt cx="1239253" cy="8128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25F442-D44C-4DAD-8942-CD505E492125}"/>
                </a:ext>
              </a:extLst>
            </p:cNvPr>
            <p:cNvSpPr txBox="1"/>
            <p:nvPr/>
          </p:nvSpPr>
          <p:spPr>
            <a:xfrm>
              <a:off x="1627203" y="2341798"/>
              <a:ext cx="123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</a:rPr>
                <a:t>adverb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529461-F9A9-4243-8C4C-36F39D82AB6A}"/>
                </a:ext>
              </a:extLst>
            </p:cNvPr>
            <p:cNvCxnSpPr>
              <a:cxnSpLocks/>
            </p:cNvCxnSpPr>
            <p:nvPr/>
          </p:nvCxnSpPr>
          <p:spPr>
            <a:xfrm>
              <a:off x="2150857" y="2653217"/>
              <a:ext cx="242536" cy="50144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C5B9E78-BB2C-4C08-BDE8-D07E6DFB84C8}"/>
              </a:ext>
            </a:extLst>
          </p:cNvPr>
          <p:cNvSpPr/>
          <p:nvPr/>
        </p:nvSpPr>
        <p:spPr>
          <a:xfrm>
            <a:off x="1779407" y="3881416"/>
            <a:ext cx="794435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castle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 with tall turrets covered in red like the tips of daggers</a:t>
            </a:r>
            <a:endParaRPr lang="en-GB" sz="2400" i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C36DD5-DCED-4604-9A5F-1C3965A27F64}"/>
              </a:ext>
            </a:extLst>
          </p:cNvPr>
          <p:cNvGrpSpPr/>
          <p:nvPr/>
        </p:nvGrpSpPr>
        <p:grpSpPr>
          <a:xfrm>
            <a:off x="3147193" y="4272684"/>
            <a:ext cx="6464269" cy="553271"/>
            <a:chOff x="3125940" y="4270987"/>
            <a:chExt cx="6839998" cy="533186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6D5420C-9CAC-4232-8EC3-C1FECB6F17B4}"/>
                </a:ext>
              </a:extLst>
            </p:cNvPr>
            <p:cNvSpPr/>
            <p:nvPr/>
          </p:nvSpPr>
          <p:spPr>
            <a:xfrm rot="16200000">
              <a:off x="6491939" y="904988"/>
              <a:ext cx="108000" cy="6839998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46B459-B1CE-48B5-B1DA-47811037765B}"/>
                </a:ext>
              </a:extLst>
            </p:cNvPr>
            <p:cNvSpPr txBox="1"/>
            <p:nvPr/>
          </p:nvSpPr>
          <p:spPr>
            <a:xfrm>
              <a:off x="5406529" y="4434841"/>
              <a:ext cx="2278819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Prepositional phrase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409E1A-6BEA-4607-9BFD-D6180F41E7DF}"/>
              </a:ext>
            </a:extLst>
          </p:cNvPr>
          <p:cNvSpPr/>
          <p:nvPr/>
        </p:nvSpPr>
        <p:spPr>
          <a:xfrm>
            <a:off x="1229092" y="5042103"/>
            <a:ext cx="818557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The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castle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T278t00"/>
              </a:rPr>
              <a:t>, which was hidden at the top of the beanstalk,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T278t00"/>
              </a:rPr>
              <a:t>loomed.</a:t>
            </a:r>
            <a:endParaRPr lang="en-GB" sz="2400" i="1" u="sng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C7D7CD-F916-41D0-AE9F-612D2C52063E}"/>
              </a:ext>
            </a:extLst>
          </p:cNvPr>
          <p:cNvGrpSpPr/>
          <p:nvPr/>
        </p:nvGrpSpPr>
        <p:grpSpPr>
          <a:xfrm>
            <a:off x="2753817" y="5446407"/>
            <a:ext cx="5336298" cy="559677"/>
            <a:chOff x="3125937" y="5432596"/>
            <a:chExt cx="3852000" cy="559677"/>
          </a:xfrm>
        </p:grpSpPr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2F929EEF-C433-42FF-81E2-D508E6D54BF4}"/>
                </a:ext>
              </a:extLst>
            </p:cNvPr>
            <p:cNvSpPr/>
            <p:nvPr/>
          </p:nvSpPr>
          <p:spPr>
            <a:xfrm rot="16200000">
              <a:off x="4999216" y="3559317"/>
              <a:ext cx="105442" cy="3852000"/>
            </a:xfrm>
            <a:prstGeom prst="leftBrace">
              <a:avLst/>
            </a:prstGeom>
            <a:ln>
              <a:solidFill>
                <a:srgbClr val="9BC2E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11981E-3139-4CA9-AD4C-4B2D9085D0A9}"/>
                </a:ext>
              </a:extLst>
            </p:cNvPr>
            <p:cNvSpPr txBox="1"/>
            <p:nvPr/>
          </p:nvSpPr>
          <p:spPr>
            <a:xfrm>
              <a:off x="3912527" y="5622941"/>
              <a:ext cx="2278819" cy="369332"/>
            </a:xfrm>
            <a:prstGeom prst="rect">
              <a:avLst/>
            </a:prstGeom>
            <a:solidFill>
              <a:srgbClr val="9BC2E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Relative clause</a:t>
              </a:r>
            </a:p>
          </p:txBody>
        </p:sp>
      </p:grp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17010BA-8661-4B81-BDDA-E77357606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62" y="373283"/>
            <a:ext cx="2037602" cy="262446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5977F1-CBDE-904D-8FA6-8B41F48DD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3863" y="41298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5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7" grpId="0"/>
      <p:bldP spid="30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Changing Perceptions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9058" y="1892977"/>
            <a:ext cx="847023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400" i="1" dirty="0">
                <a:latin typeface="Calibri Light"/>
                <a:ea typeface="Times New Roman" panose="02020603050405020304" pitchFamily="18" charset="0"/>
                <a:cs typeface="TT278t00"/>
              </a:rPr>
              <a:t>The bear roared. 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4CF30AF-C233-4590-8E32-62C3E4EEFD83}"/>
              </a:ext>
            </a:extLst>
          </p:cNvPr>
          <p:cNvSpPr/>
          <p:nvPr/>
        </p:nvSpPr>
        <p:spPr>
          <a:xfrm>
            <a:off x="8121112" y="1957396"/>
            <a:ext cx="3640080" cy="1471604"/>
          </a:xfrm>
          <a:prstGeom prst="wedgeRectCallout">
            <a:avLst>
              <a:gd name="adj1" fmla="val -41016"/>
              <a:gd name="adj2" fmla="val 91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You can add detail which </a:t>
            </a:r>
            <a:r>
              <a:rPr lang="en-GB" sz="2000" b="1" dirty="0">
                <a:solidFill>
                  <a:schemeClr val="tx1"/>
                </a:solidFill>
              </a:rPr>
              <a:t>changes perception </a:t>
            </a:r>
            <a:r>
              <a:rPr lang="en-GB" sz="2000" dirty="0">
                <a:solidFill>
                  <a:schemeClr val="tx1"/>
                </a:solidFill>
              </a:rPr>
              <a:t>using </a:t>
            </a:r>
            <a:r>
              <a:rPr lang="en-GB" sz="2000" dirty="0">
                <a:solidFill>
                  <a:srgbClr val="0000FF"/>
                </a:solidFill>
              </a:rPr>
              <a:t>expanded noun phrases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A7246-D506-4E29-BDF2-EEB34CDAF0E9}"/>
              </a:ext>
            </a:extLst>
          </p:cNvPr>
          <p:cNvSpPr/>
          <p:nvPr/>
        </p:nvSpPr>
        <p:spPr>
          <a:xfrm>
            <a:off x="919057" y="2631160"/>
            <a:ext cx="847023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400" i="1" dirty="0">
                <a:latin typeface="Calibri Light"/>
                <a:ea typeface="Times New Roman" panose="02020603050405020304" pitchFamily="18" charset="0"/>
                <a:cs typeface="TT278t00"/>
              </a:rPr>
              <a:t>The giant, angry bear with teeth like razors roared.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3C52CD-924D-4A8C-87D2-2A66542A5D36}"/>
              </a:ext>
            </a:extLst>
          </p:cNvPr>
          <p:cNvSpPr/>
          <p:nvPr/>
        </p:nvSpPr>
        <p:spPr>
          <a:xfrm>
            <a:off x="919057" y="3369343"/>
            <a:ext cx="847023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400" i="1" dirty="0">
                <a:latin typeface="Calibri Light"/>
                <a:ea typeface="Times New Roman" panose="02020603050405020304" pitchFamily="18" charset="0"/>
                <a:cs typeface="TT278t00"/>
              </a:rPr>
              <a:t>The badly injured bear with terrified eyes roared.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4D43E-B24B-46C9-8649-DB2C9C3F2B0D}"/>
              </a:ext>
            </a:extLst>
          </p:cNvPr>
          <p:cNvSpPr/>
          <p:nvPr/>
        </p:nvSpPr>
        <p:spPr>
          <a:xfrm>
            <a:off x="919057" y="4107526"/>
            <a:ext cx="8470232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400" i="1" dirty="0">
                <a:latin typeface="Calibri Light"/>
                <a:ea typeface="Times New Roman" panose="02020603050405020304" pitchFamily="18" charset="0"/>
                <a:cs typeface="TT278t00"/>
              </a:rPr>
              <a:t>The merry bear, who was playing with his cubs, roared. 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62727C6-BBCB-4262-A308-8C892D327196}"/>
              </a:ext>
            </a:extLst>
          </p:cNvPr>
          <p:cNvSpPr/>
          <p:nvPr/>
        </p:nvSpPr>
        <p:spPr>
          <a:xfrm>
            <a:off x="8121112" y="4353587"/>
            <a:ext cx="3640080" cy="1471604"/>
          </a:xfrm>
          <a:prstGeom prst="wedgeRectCallout">
            <a:avLst>
              <a:gd name="adj1" fmla="val -41016"/>
              <a:gd name="adj2" fmla="val 91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These </a:t>
            </a:r>
            <a:r>
              <a:rPr lang="en-GB" sz="2000" dirty="0">
                <a:solidFill>
                  <a:srgbClr val="0000FF"/>
                </a:solidFill>
              </a:rPr>
              <a:t>expanded noun phrases </a:t>
            </a:r>
            <a:r>
              <a:rPr lang="en-GB" sz="2000" dirty="0">
                <a:solidFill>
                  <a:schemeClr val="tx1"/>
                </a:solidFill>
              </a:rPr>
              <a:t>create very </a:t>
            </a:r>
            <a:r>
              <a:rPr lang="en-GB" sz="2000" b="1" dirty="0">
                <a:solidFill>
                  <a:schemeClr val="tx1"/>
                </a:solidFill>
              </a:rPr>
              <a:t>different images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2309F30-0C20-6A44-860C-27B9B55CC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8838" y="4921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/>
      <p:bldP spid="12" grpId="0"/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220</Words>
  <Application>Microsoft Office PowerPoint</Application>
  <PresentationFormat>Widescreen</PresentationFormat>
  <Paragraphs>37</Paragraphs>
  <Slides>5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TT278t00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Woollard</dc:creator>
  <cp:lastModifiedBy>HP</cp:lastModifiedBy>
  <cp:revision>20</cp:revision>
  <dcterms:created xsi:type="dcterms:W3CDTF">2019-08-27T18:02:27Z</dcterms:created>
  <dcterms:modified xsi:type="dcterms:W3CDTF">2020-04-27T18:24:41Z</dcterms:modified>
</cp:coreProperties>
</file>