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39" r:id="rId2"/>
    <p:sldId id="341" r:id="rId3"/>
    <p:sldId id="34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9AF67A"/>
    <a:srgbClr val="EA7600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89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Kerwin" userId="89cc6116eb6c0dac" providerId="LiveId" clId="{897B8869-EBA7-45C0-B4D8-39B51FC00627}"/>
    <pc:docChg chg="delSld">
      <pc:chgData name="Jennie Kerwin" userId="89cc6116eb6c0dac" providerId="LiveId" clId="{897B8869-EBA7-45C0-B4D8-39B51FC00627}" dt="2020-04-30T11:02:09.232" v="1" actId="2696"/>
      <pc:docMkLst>
        <pc:docMk/>
      </pc:docMkLst>
      <pc:sldChg chg="del">
        <pc:chgData name="Jennie Kerwin" userId="89cc6116eb6c0dac" providerId="LiveId" clId="{897B8869-EBA7-45C0-B4D8-39B51FC00627}" dt="2020-04-30T11:02:08.452" v="0" actId="2696"/>
        <pc:sldMkLst>
          <pc:docMk/>
          <pc:sldMk cId="141371469" sldId="342"/>
        </pc:sldMkLst>
      </pc:sldChg>
      <pc:sldChg chg="del">
        <pc:chgData name="Jennie Kerwin" userId="89cc6116eb6c0dac" providerId="LiveId" clId="{897B8869-EBA7-45C0-B4D8-39B51FC00627}" dt="2020-04-30T11:02:09.232" v="1" actId="2696"/>
        <pc:sldMkLst>
          <pc:docMk/>
          <pc:sldMk cId="3646970158" sldId="3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children's ideas and reasoning for their sketches of how the pie chart might look for your class.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Interpret pie charts showing the way children come to school.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Interpret pie charts to determine which matches bowls of different coloured counters.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814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children's ideas and reasoning for their sketches of how the pie chart might look for your class.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Interpret pie charts showing the way children come to school.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Interpret pie charts to determine which matches bowls of different coloured counters.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512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children's ideas and reasoning for their sketches of how the pie chart might look for your class.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Interpret pie charts showing the way children come to school.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Interpret pie charts to determine which matches bowls of different coloured counters.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977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ilton-trust.org.uk/maths/year-6-maths/" TargetMode="External"/><Relationship Id="rId2" Type="http://schemas.openxmlformats.org/officeDocument/2006/relationships/hyperlink" Target="http://www.hamilton-trust.org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6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3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s://en.wikipedia.org/wiki/File:Bransleys_fern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och_snowflake#/media/File:Von_Koch_curve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 ‘Fractals’.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0853F7-3151-45AA-86DF-FAA950EC1379}"/>
              </a:ext>
            </a:extLst>
          </p:cNvPr>
          <p:cNvSpPr/>
          <p:nvPr/>
        </p:nvSpPr>
        <p:spPr>
          <a:xfrm>
            <a:off x="430694" y="681984"/>
            <a:ext cx="807720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Benoit Mandelbrot first used the term </a:t>
            </a:r>
            <a:r>
              <a:rPr lang="en-GB" sz="2000" u="sng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fractal</a:t>
            </a:r>
            <a:r>
              <a:rPr lang="en-GB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in 1975 to describe structures “in which smaller and smaller copies of a pattern are successively nested inside each other, so that the same intricate shapes appear no matter how much you zoom in to the whole”.</a:t>
            </a:r>
            <a:r>
              <a:rPr lang="en-GB" sz="20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He found fractals in nature, in ferns and trees for example, and in the cosmos. </a:t>
            </a:r>
            <a:endParaRPr lang="en-GB" sz="2000" dirty="0"/>
          </a:p>
        </p:txBody>
      </p:sp>
      <p:pic>
        <p:nvPicPr>
          <p:cNvPr id="6" name="Picture 5" descr="A close up of a plant&#10;&#10;Description automatically generated">
            <a:extLst>
              <a:ext uri="{FF2B5EF4-FFF2-40B4-BE49-F238E27FC236}">
                <a16:creationId xmlns:a16="http://schemas.microsoft.com/office/drawing/2014/main" id="{B5FC026E-D0FB-4BD9-AD3F-A7AF6DAABC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4" y="2313200"/>
            <a:ext cx="20574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8689A4-C67D-4733-8F31-631EEC1F308D}"/>
              </a:ext>
            </a:extLst>
          </p:cNvPr>
          <p:cNvSpPr txBox="1"/>
          <p:nvPr/>
        </p:nvSpPr>
        <p:spPr>
          <a:xfrm>
            <a:off x="2968487" y="2313200"/>
            <a:ext cx="5897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Here is an example from </a:t>
            </a:r>
            <a:r>
              <a:rPr lang="en-GB" sz="2000" dirty="0">
                <a:hlinkClick r:id="rId4"/>
              </a:rPr>
              <a:t>https://en.wikipedia.org/wiki/File:Bransleys_fern.png</a:t>
            </a:r>
            <a:endParaRPr lang="en-GB" sz="20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FBB741B-28D8-4245-BEF8-98D1BEC7A24E}"/>
              </a:ext>
            </a:extLst>
          </p:cNvPr>
          <p:cNvGrpSpPr/>
          <p:nvPr/>
        </p:nvGrpSpPr>
        <p:grpSpPr>
          <a:xfrm>
            <a:off x="3427586" y="3270255"/>
            <a:ext cx="3205627" cy="1058594"/>
            <a:chOff x="1167140" y="1074204"/>
            <a:chExt cx="4037841" cy="1198639"/>
          </a:xfrm>
        </p:grpSpPr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E8BC7A19-7578-461F-9203-15C573CFC918}"/>
                </a:ext>
              </a:extLst>
            </p:cNvPr>
            <p:cNvSpPr/>
            <p:nvPr/>
          </p:nvSpPr>
          <p:spPr>
            <a:xfrm>
              <a:off x="1167140" y="1074204"/>
              <a:ext cx="4037841" cy="1198639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Can you see how see how each frond is like a mini-fern; a tiny exact copy of the larger original?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32EBCF3-8E02-4516-BA0D-F38CFB9EB9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97060" y="1100699"/>
              <a:ext cx="307921" cy="519866"/>
            </a:xfrm>
            <a:prstGeom prst="rect">
              <a:avLst/>
            </a:prstGeom>
          </p:spPr>
        </p:pic>
      </p:grp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F5FBFF56-AD9B-4A68-B7CC-BD8CA06936E2}"/>
              </a:ext>
            </a:extLst>
          </p:cNvPr>
          <p:cNvSpPr/>
          <p:nvPr/>
        </p:nvSpPr>
        <p:spPr>
          <a:xfrm>
            <a:off x="4985460" y="4853698"/>
            <a:ext cx="3522436" cy="937609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Enter ‘fractals in nature’ into a search engine and see what other fractals you can find… </a:t>
            </a:r>
          </a:p>
        </p:txBody>
      </p:sp>
    </p:spTree>
    <p:extLst>
      <p:ext uri="{BB962C8B-B14F-4D97-AF65-F5344CB8AC3E}">
        <p14:creationId xmlns:p14="http://schemas.microsoft.com/office/powerpoint/2010/main" val="22833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5AC9A80-E8AC-4F83-BD38-ECD49A562683}"/>
              </a:ext>
            </a:extLst>
          </p:cNvPr>
          <p:cNvSpPr/>
          <p:nvPr/>
        </p:nvSpPr>
        <p:spPr>
          <a:xfrm>
            <a:off x="1142227" y="1207471"/>
            <a:ext cx="2613369" cy="781982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Today we are going to create our own fractals.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F79239-9C91-4668-9163-D2B7F5F91413}"/>
              </a:ext>
            </a:extLst>
          </p:cNvPr>
          <p:cNvSpPr/>
          <p:nvPr/>
        </p:nvSpPr>
        <p:spPr>
          <a:xfrm>
            <a:off x="2258931" y="3632660"/>
            <a:ext cx="4992757" cy="2131115"/>
          </a:xfrm>
          <a:prstGeom prst="rect">
            <a:avLst/>
          </a:prstGeom>
          <a:noFill/>
        </p:spPr>
      </p:sp>
      <p:cxnSp>
        <p:nvCxnSpPr>
          <p:cNvPr id="19" name="Line 13">
            <a:extLst>
              <a:ext uri="{FF2B5EF4-FFF2-40B4-BE49-F238E27FC236}">
                <a16:creationId xmlns:a16="http://schemas.microsoft.com/office/drawing/2014/main" id="{80CE4948-4529-488A-BBF6-85ECD4CCF2F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529797" y="3552040"/>
            <a:ext cx="780" cy="1030824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Line 14">
            <a:extLst>
              <a:ext uri="{FF2B5EF4-FFF2-40B4-BE49-F238E27FC236}">
                <a16:creationId xmlns:a16="http://schemas.microsoft.com/office/drawing/2014/main" id="{2892C3C9-2425-46BE-AE32-07B24CFF4891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73327" y="2933690"/>
            <a:ext cx="356469" cy="618350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Line 15">
            <a:extLst>
              <a:ext uri="{FF2B5EF4-FFF2-40B4-BE49-F238E27FC236}">
                <a16:creationId xmlns:a16="http://schemas.microsoft.com/office/drawing/2014/main" id="{2F5F4423-A9CD-45E0-AC15-5397ECA96C9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529797" y="2933690"/>
            <a:ext cx="356469" cy="618350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Line 16">
            <a:extLst>
              <a:ext uri="{FF2B5EF4-FFF2-40B4-BE49-F238E27FC236}">
                <a16:creationId xmlns:a16="http://schemas.microsoft.com/office/drawing/2014/main" id="{398F2880-B384-4718-8920-E76C0ABE3FFC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816234" y="2726732"/>
            <a:ext cx="357094" cy="206959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Line 17">
            <a:extLst>
              <a:ext uri="{FF2B5EF4-FFF2-40B4-BE49-F238E27FC236}">
                <a16:creationId xmlns:a16="http://schemas.microsoft.com/office/drawing/2014/main" id="{58F4B3E6-5EAD-481B-8073-9845CDC74E9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73327" y="2520675"/>
            <a:ext cx="780" cy="413015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Line 18">
            <a:extLst>
              <a:ext uri="{FF2B5EF4-FFF2-40B4-BE49-F238E27FC236}">
                <a16:creationId xmlns:a16="http://schemas.microsoft.com/office/drawing/2014/main" id="{E6BBD598-6A8E-461B-99F1-37597F45C8E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86266" y="2520675"/>
            <a:ext cx="0" cy="413015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Line 19">
            <a:extLst>
              <a:ext uri="{FF2B5EF4-FFF2-40B4-BE49-F238E27FC236}">
                <a16:creationId xmlns:a16="http://schemas.microsoft.com/office/drawing/2014/main" id="{8BBFDB5D-85A6-4654-865A-9A189E6917C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86266" y="2726732"/>
            <a:ext cx="356469" cy="206959"/>
          </a:xfrm>
          <a:prstGeom prst="line">
            <a:avLst/>
          </a:prstGeom>
          <a:noFill/>
          <a:ln w="317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AF197663-C7CE-4925-97FE-C5B1B4885773}"/>
              </a:ext>
            </a:extLst>
          </p:cNvPr>
          <p:cNvGrpSpPr/>
          <p:nvPr/>
        </p:nvGrpSpPr>
        <p:grpSpPr>
          <a:xfrm rot="1289464">
            <a:off x="5283406" y="2513067"/>
            <a:ext cx="203288" cy="260615"/>
            <a:chOff x="5128069" y="3165793"/>
            <a:chExt cx="356469" cy="413016"/>
          </a:xfrm>
        </p:grpSpPr>
        <p:cxnSp>
          <p:nvCxnSpPr>
            <p:cNvPr id="27" name="Line 18">
              <a:extLst>
                <a:ext uri="{FF2B5EF4-FFF2-40B4-BE49-F238E27FC236}">
                  <a16:creationId xmlns:a16="http://schemas.microsoft.com/office/drawing/2014/main" id="{C42F568F-1755-4BD0-8B41-43C28B5C131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19">
              <a:extLst>
                <a:ext uri="{FF2B5EF4-FFF2-40B4-BE49-F238E27FC236}">
                  <a16:creationId xmlns:a16="http://schemas.microsoft.com/office/drawing/2014/main" id="{1627D5CE-4CB2-482A-B57D-49BFF467B8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0CAFA6-FFFB-40D9-AFFA-355E148E355C}"/>
              </a:ext>
            </a:extLst>
          </p:cNvPr>
          <p:cNvGrpSpPr/>
          <p:nvPr/>
        </p:nvGrpSpPr>
        <p:grpSpPr>
          <a:xfrm rot="19900447">
            <a:off x="4817999" y="2225475"/>
            <a:ext cx="203288" cy="260615"/>
            <a:chOff x="5128069" y="3165793"/>
            <a:chExt cx="356469" cy="413016"/>
          </a:xfrm>
        </p:grpSpPr>
        <p:cxnSp>
          <p:nvCxnSpPr>
            <p:cNvPr id="30" name="Line 18">
              <a:extLst>
                <a:ext uri="{FF2B5EF4-FFF2-40B4-BE49-F238E27FC236}">
                  <a16:creationId xmlns:a16="http://schemas.microsoft.com/office/drawing/2014/main" id="{30027565-B5DA-449C-8484-E69CAFB10DA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19">
              <a:extLst>
                <a:ext uri="{FF2B5EF4-FFF2-40B4-BE49-F238E27FC236}">
                  <a16:creationId xmlns:a16="http://schemas.microsoft.com/office/drawing/2014/main" id="{D7AF0121-2404-43CF-ADF1-A9B1EA1426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948E6DD-0388-45E0-A88F-4D3A1F2F08BD}"/>
              </a:ext>
            </a:extLst>
          </p:cNvPr>
          <p:cNvGrpSpPr/>
          <p:nvPr/>
        </p:nvGrpSpPr>
        <p:grpSpPr>
          <a:xfrm rot="19873053">
            <a:off x="4104381" y="2221863"/>
            <a:ext cx="203288" cy="260615"/>
            <a:chOff x="5128069" y="3165793"/>
            <a:chExt cx="356469" cy="413016"/>
          </a:xfrm>
        </p:grpSpPr>
        <p:cxnSp>
          <p:nvCxnSpPr>
            <p:cNvPr id="33" name="Line 18">
              <a:extLst>
                <a:ext uri="{FF2B5EF4-FFF2-40B4-BE49-F238E27FC236}">
                  <a16:creationId xmlns:a16="http://schemas.microsoft.com/office/drawing/2014/main" id="{EFBB9823-090B-4E46-93F8-CBD4D4AF49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9">
              <a:extLst>
                <a:ext uri="{FF2B5EF4-FFF2-40B4-BE49-F238E27FC236}">
                  <a16:creationId xmlns:a16="http://schemas.microsoft.com/office/drawing/2014/main" id="{A24BC6E8-7E9D-470A-81AA-144187A331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0E78164-B48F-4D4E-B0B9-02DE5E1E0CED}"/>
              </a:ext>
            </a:extLst>
          </p:cNvPr>
          <p:cNvGrpSpPr/>
          <p:nvPr/>
        </p:nvGrpSpPr>
        <p:grpSpPr>
          <a:xfrm rot="17004096">
            <a:off x="3624707" y="2467346"/>
            <a:ext cx="203288" cy="260615"/>
            <a:chOff x="5128069" y="3165793"/>
            <a:chExt cx="356469" cy="413016"/>
          </a:xfrm>
        </p:grpSpPr>
        <p:cxnSp>
          <p:nvCxnSpPr>
            <p:cNvPr id="36" name="Line 18">
              <a:extLst>
                <a:ext uri="{FF2B5EF4-FFF2-40B4-BE49-F238E27FC236}">
                  <a16:creationId xmlns:a16="http://schemas.microsoft.com/office/drawing/2014/main" id="{7C168D81-6E02-452F-A3BB-9C0A6A9D5F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9">
              <a:extLst>
                <a:ext uri="{FF2B5EF4-FFF2-40B4-BE49-F238E27FC236}">
                  <a16:creationId xmlns:a16="http://schemas.microsoft.com/office/drawing/2014/main" id="{1AB23C3D-8F24-4295-B90F-F1BF5FC8D1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ACDE0A3-FDD7-437A-B35D-A3BD6E553535}"/>
              </a:ext>
            </a:extLst>
          </p:cNvPr>
          <p:cNvGrpSpPr/>
          <p:nvPr/>
        </p:nvGrpSpPr>
        <p:grpSpPr>
          <a:xfrm rot="2494084">
            <a:off x="5518715" y="2582138"/>
            <a:ext cx="134029" cy="168376"/>
            <a:chOff x="5128069" y="3165793"/>
            <a:chExt cx="356469" cy="413016"/>
          </a:xfrm>
        </p:grpSpPr>
        <p:cxnSp>
          <p:nvCxnSpPr>
            <p:cNvPr id="39" name="Line 18">
              <a:extLst>
                <a:ext uri="{FF2B5EF4-FFF2-40B4-BE49-F238E27FC236}">
                  <a16:creationId xmlns:a16="http://schemas.microsoft.com/office/drawing/2014/main" id="{65F7D990-C7CE-409D-B209-D25501C6A0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9">
              <a:extLst>
                <a:ext uri="{FF2B5EF4-FFF2-40B4-BE49-F238E27FC236}">
                  <a16:creationId xmlns:a16="http://schemas.microsoft.com/office/drawing/2014/main" id="{35AC87F2-95CA-4376-9DC0-12C10F7D3B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AAABF83-44DF-4EF3-8382-B9F304FD19A3}"/>
              </a:ext>
            </a:extLst>
          </p:cNvPr>
          <p:cNvGrpSpPr/>
          <p:nvPr/>
        </p:nvGrpSpPr>
        <p:grpSpPr>
          <a:xfrm rot="21353165">
            <a:off x="5326263" y="2315616"/>
            <a:ext cx="134029" cy="168376"/>
            <a:chOff x="5128069" y="3165793"/>
            <a:chExt cx="356469" cy="413016"/>
          </a:xfrm>
        </p:grpSpPr>
        <p:cxnSp>
          <p:nvCxnSpPr>
            <p:cNvPr id="42" name="Line 18">
              <a:extLst>
                <a:ext uri="{FF2B5EF4-FFF2-40B4-BE49-F238E27FC236}">
                  <a16:creationId xmlns:a16="http://schemas.microsoft.com/office/drawing/2014/main" id="{408021D0-A079-43D7-9C3D-6A4458B72A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19">
              <a:extLst>
                <a:ext uri="{FF2B5EF4-FFF2-40B4-BE49-F238E27FC236}">
                  <a16:creationId xmlns:a16="http://schemas.microsoft.com/office/drawing/2014/main" id="{D057B383-20DA-45A2-890F-F76B13CADF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8D14983-DBBD-4AB8-A69C-2743B908BD3D}"/>
              </a:ext>
            </a:extLst>
          </p:cNvPr>
          <p:cNvGrpSpPr/>
          <p:nvPr/>
        </p:nvGrpSpPr>
        <p:grpSpPr>
          <a:xfrm rot="228600">
            <a:off x="5009133" y="2148715"/>
            <a:ext cx="134029" cy="168376"/>
            <a:chOff x="5128069" y="3165793"/>
            <a:chExt cx="356469" cy="413016"/>
          </a:xfrm>
        </p:grpSpPr>
        <p:cxnSp>
          <p:nvCxnSpPr>
            <p:cNvPr id="45" name="Line 18">
              <a:extLst>
                <a:ext uri="{FF2B5EF4-FFF2-40B4-BE49-F238E27FC236}">
                  <a16:creationId xmlns:a16="http://schemas.microsoft.com/office/drawing/2014/main" id="{C77E7153-CEC7-4379-81D6-8AB09778384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19">
              <a:extLst>
                <a:ext uri="{FF2B5EF4-FFF2-40B4-BE49-F238E27FC236}">
                  <a16:creationId xmlns:a16="http://schemas.microsoft.com/office/drawing/2014/main" id="{885EFD38-D17F-440B-B050-189CDCD35D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2882514-6EE5-4D03-9B6D-8C41CFB79195}"/>
              </a:ext>
            </a:extLst>
          </p:cNvPr>
          <p:cNvGrpSpPr/>
          <p:nvPr/>
        </p:nvGrpSpPr>
        <p:grpSpPr>
          <a:xfrm rot="18225957">
            <a:off x="4665679" y="2101669"/>
            <a:ext cx="134029" cy="168376"/>
            <a:chOff x="5128069" y="3165793"/>
            <a:chExt cx="356469" cy="413016"/>
          </a:xfrm>
        </p:grpSpPr>
        <p:cxnSp>
          <p:nvCxnSpPr>
            <p:cNvPr id="48" name="Line 18">
              <a:extLst>
                <a:ext uri="{FF2B5EF4-FFF2-40B4-BE49-F238E27FC236}">
                  <a16:creationId xmlns:a16="http://schemas.microsoft.com/office/drawing/2014/main" id="{ECF86A55-5418-4CEC-8C69-0957FBA9271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19">
              <a:extLst>
                <a:ext uri="{FF2B5EF4-FFF2-40B4-BE49-F238E27FC236}">
                  <a16:creationId xmlns:a16="http://schemas.microsoft.com/office/drawing/2014/main" id="{690563C8-9747-439B-9DA8-A6818019D3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94D01B8-453A-481D-A929-E278C90D5715}"/>
              </a:ext>
            </a:extLst>
          </p:cNvPr>
          <p:cNvGrpSpPr/>
          <p:nvPr/>
        </p:nvGrpSpPr>
        <p:grpSpPr>
          <a:xfrm rot="228600">
            <a:off x="4304260" y="2142852"/>
            <a:ext cx="134029" cy="168376"/>
            <a:chOff x="5128069" y="3165793"/>
            <a:chExt cx="356469" cy="413016"/>
          </a:xfrm>
        </p:grpSpPr>
        <p:cxnSp>
          <p:nvCxnSpPr>
            <p:cNvPr id="51" name="Line 18">
              <a:extLst>
                <a:ext uri="{FF2B5EF4-FFF2-40B4-BE49-F238E27FC236}">
                  <a16:creationId xmlns:a16="http://schemas.microsoft.com/office/drawing/2014/main" id="{910D17FA-E0DF-4B4C-8126-346658AB9C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19">
              <a:extLst>
                <a:ext uri="{FF2B5EF4-FFF2-40B4-BE49-F238E27FC236}">
                  <a16:creationId xmlns:a16="http://schemas.microsoft.com/office/drawing/2014/main" id="{48A02B6C-FF63-4137-8604-FBFA7F41A0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A757F41-FFF5-4142-8E96-39BAA80040A7}"/>
              </a:ext>
            </a:extLst>
          </p:cNvPr>
          <p:cNvGrpSpPr/>
          <p:nvPr/>
        </p:nvGrpSpPr>
        <p:grpSpPr>
          <a:xfrm rot="18225957">
            <a:off x="3960806" y="2095806"/>
            <a:ext cx="134029" cy="168376"/>
            <a:chOff x="5128069" y="3165793"/>
            <a:chExt cx="356469" cy="413016"/>
          </a:xfrm>
        </p:grpSpPr>
        <p:cxnSp>
          <p:nvCxnSpPr>
            <p:cNvPr id="54" name="Line 18">
              <a:extLst>
                <a:ext uri="{FF2B5EF4-FFF2-40B4-BE49-F238E27FC236}">
                  <a16:creationId xmlns:a16="http://schemas.microsoft.com/office/drawing/2014/main" id="{07D46991-5228-4208-823C-0DC9CF25F6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19">
              <a:extLst>
                <a:ext uri="{FF2B5EF4-FFF2-40B4-BE49-F238E27FC236}">
                  <a16:creationId xmlns:a16="http://schemas.microsoft.com/office/drawing/2014/main" id="{D53E0FD6-3706-4661-9A2C-429EC5888CE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0D03643-9FEC-4A27-A6AE-2FCE67DB61B7}"/>
              </a:ext>
            </a:extLst>
          </p:cNvPr>
          <p:cNvGrpSpPr/>
          <p:nvPr/>
        </p:nvGrpSpPr>
        <p:grpSpPr>
          <a:xfrm rot="18553493">
            <a:off x="3664031" y="2313338"/>
            <a:ext cx="134029" cy="168376"/>
            <a:chOff x="5128069" y="3165793"/>
            <a:chExt cx="356469" cy="413016"/>
          </a:xfrm>
        </p:grpSpPr>
        <p:cxnSp>
          <p:nvCxnSpPr>
            <p:cNvPr id="57" name="Line 18">
              <a:extLst>
                <a:ext uri="{FF2B5EF4-FFF2-40B4-BE49-F238E27FC236}">
                  <a16:creationId xmlns:a16="http://schemas.microsoft.com/office/drawing/2014/main" id="{8F42D91E-AFEC-45C7-8EAE-F43FE0FD08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Line 19">
              <a:extLst>
                <a:ext uri="{FF2B5EF4-FFF2-40B4-BE49-F238E27FC236}">
                  <a16:creationId xmlns:a16="http://schemas.microsoft.com/office/drawing/2014/main" id="{D4FC4AE2-A047-4BF2-A948-03364147C8D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41F8494-AE69-4C12-A35F-F1DA431F6ABC}"/>
              </a:ext>
            </a:extLst>
          </p:cNvPr>
          <p:cNvGrpSpPr/>
          <p:nvPr/>
        </p:nvGrpSpPr>
        <p:grpSpPr>
          <a:xfrm rot="15960900">
            <a:off x="3418251" y="2521683"/>
            <a:ext cx="134029" cy="168376"/>
            <a:chOff x="5128069" y="3165793"/>
            <a:chExt cx="356469" cy="413016"/>
          </a:xfrm>
        </p:grpSpPr>
        <p:cxnSp>
          <p:nvCxnSpPr>
            <p:cNvPr id="60" name="Line 18">
              <a:extLst>
                <a:ext uri="{FF2B5EF4-FFF2-40B4-BE49-F238E27FC236}">
                  <a16:creationId xmlns:a16="http://schemas.microsoft.com/office/drawing/2014/main" id="{D0EAF2B3-F924-498B-AAAF-24D948713B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165793"/>
              <a:ext cx="0" cy="413015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Line 19">
              <a:extLst>
                <a:ext uri="{FF2B5EF4-FFF2-40B4-BE49-F238E27FC236}">
                  <a16:creationId xmlns:a16="http://schemas.microsoft.com/office/drawing/2014/main" id="{ED01D05F-96E3-4547-B262-CB8FE7F6ED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28069" y="3371850"/>
              <a:ext cx="356469" cy="206959"/>
            </a:xfrm>
            <a:prstGeom prst="line">
              <a:avLst/>
            </a:prstGeom>
            <a:noFill/>
            <a:ln w="317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F8F9423-E205-4D54-A67F-2E98D5546FE2}"/>
              </a:ext>
            </a:extLst>
          </p:cNvPr>
          <p:cNvGrpSpPr/>
          <p:nvPr/>
        </p:nvGrpSpPr>
        <p:grpSpPr>
          <a:xfrm>
            <a:off x="5665050" y="1142354"/>
            <a:ext cx="3173275" cy="781982"/>
            <a:chOff x="1167140" y="1074204"/>
            <a:chExt cx="3997090" cy="885433"/>
          </a:xfrm>
        </p:grpSpPr>
        <p:sp>
          <p:nvSpPr>
            <p:cNvPr id="63" name="Speech Bubble: Rectangle with Corners Rounded 62">
              <a:extLst>
                <a:ext uri="{FF2B5EF4-FFF2-40B4-BE49-F238E27FC236}">
                  <a16:creationId xmlns:a16="http://schemas.microsoft.com/office/drawing/2014/main" id="{066ACCDF-B61A-4DD5-98A2-262B26720CD2}"/>
                </a:ext>
              </a:extLst>
            </p:cNvPr>
            <p:cNvSpPr/>
            <p:nvPr/>
          </p:nvSpPr>
          <p:spPr>
            <a:xfrm>
              <a:off x="1167140" y="1074204"/>
              <a:ext cx="3843130" cy="885433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Can you see how the pattern develops?</a:t>
              </a: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9221AFFD-3898-4360-900C-CAE0288104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56309" y="1188068"/>
              <a:ext cx="307921" cy="519867"/>
            </a:xfrm>
            <a:prstGeom prst="rect">
              <a:avLst/>
            </a:prstGeom>
          </p:spPr>
        </p:pic>
      </p:grpSp>
      <p:sp>
        <p:nvSpPr>
          <p:cNvPr id="65" name="Speech Bubble: Rectangle with Corners Rounded 64">
            <a:extLst>
              <a:ext uri="{FF2B5EF4-FFF2-40B4-BE49-F238E27FC236}">
                <a16:creationId xmlns:a16="http://schemas.microsoft.com/office/drawing/2014/main" id="{C511AA65-6A62-4F72-B9F3-4624C8C4DBF7}"/>
              </a:ext>
            </a:extLst>
          </p:cNvPr>
          <p:cNvSpPr/>
          <p:nvPr/>
        </p:nvSpPr>
        <p:spPr>
          <a:xfrm>
            <a:off x="1225273" y="2984602"/>
            <a:ext cx="2613369" cy="1039620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First a line is drawn.</a:t>
            </a:r>
          </a:p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Then 2 lines are drawn, </a:t>
            </a:r>
            <a:r>
              <a:rPr lang="en-GB" sz="1600" b="1" baseline="30000" dirty="0">
                <a:solidFill>
                  <a:srgbClr val="253746"/>
                </a:solidFill>
              </a:rPr>
              <a:t>2</a:t>
            </a:r>
            <a:r>
              <a:rPr lang="en-GB" sz="1600" b="1" dirty="0">
                <a:solidFill>
                  <a:srgbClr val="253746"/>
                </a:solidFill>
              </a:rPr>
              <a:t>/</a:t>
            </a:r>
            <a:r>
              <a:rPr lang="en-GB" sz="1600" b="1" baseline="-25000" dirty="0">
                <a:solidFill>
                  <a:srgbClr val="253746"/>
                </a:solidFill>
              </a:rPr>
              <a:t>3</a:t>
            </a:r>
            <a:r>
              <a:rPr lang="en-GB" sz="1600" b="1" dirty="0">
                <a:solidFill>
                  <a:srgbClr val="253746"/>
                </a:solidFill>
              </a:rPr>
              <a:t> the length of the 1</a:t>
            </a:r>
            <a:r>
              <a:rPr lang="en-GB" sz="1600" b="1" baseline="30000" dirty="0">
                <a:solidFill>
                  <a:srgbClr val="253746"/>
                </a:solidFill>
              </a:rPr>
              <a:t>st</a:t>
            </a:r>
            <a:r>
              <a:rPr lang="en-GB" sz="1600" b="1" dirty="0">
                <a:solidFill>
                  <a:srgbClr val="253746"/>
                </a:solidFill>
              </a:rPr>
              <a:t> line, and at 60˚ to each other. </a:t>
            </a:r>
          </a:p>
        </p:txBody>
      </p:sp>
      <p:sp>
        <p:nvSpPr>
          <p:cNvPr id="66" name="Speech Bubble: Rectangle with Corners Rounded 65">
            <a:extLst>
              <a:ext uri="{FF2B5EF4-FFF2-40B4-BE49-F238E27FC236}">
                <a16:creationId xmlns:a16="http://schemas.microsoft.com/office/drawing/2014/main" id="{8920BFDB-8006-4632-A137-1D2DB65F6DE2}"/>
              </a:ext>
            </a:extLst>
          </p:cNvPr>
          <p:cNvSpPr/>
          <p:nvPr/>
        </p:nvSpPr>
        <p:spPr>
          <a:xfrm>
            <a:off x="5795962" y="3205833"/>
            <a:ext cx="2743907" cy="781982"/>
          </a:xfrm>
          <a:prstGeom prst="wedgeRoundRectCallout">
            <a:avLst>
              <a:gd name="adj1" fmla="val -59299"/>
              <a:gd name="adj2" fmla="val -8281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This ‘rule’ is then used to draw the repeating pattern.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AD768BE-B919-482A-9811-FFA0AA65CBCB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 ‘Fractals’.</a:t>
            </a:r>
          </a:p>
        </p:txBody>
      </p:sp>
    </p:spTree>
    <p:extLst>
      <p:ext uri="{BB962C8B-B14F-4D97-AF65-F5344CB8AC3E}">
        <p14:creationId xmlns:p14="http://schemas.microsoft.com/office/powerpoint/2010/main" val="182045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E1F14DBF-9A96-422E-A8D3-21E6DF282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528" y="1261661"/>
            <a:ext cx="2342338" cy="24214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7" name="Speech Bubble: Rectangle with Corners Rounded 66">
            <a:extLst>
              <a:ext uri="{FF2B5EF4-FFF2-40B4-BE49-F238E27FC236}">
                <a16:creationId xmlns:a16="http://schemas.microsoft.com/office/drawing/2014/main" id="{82165A94-977D-4325-A0C2-FAA8DC8B18BA}"/>
              </a:ext>
            </a:extLst>
          </p:cNvPr>
          <p:cNvSpPr/>
          <p:nvPr/>
        </p:nvSpPr>
        <p:spPr>
          <a:xfrm>
            <a:off x="4470892" y="1279171"/>
            <a:ext cx="2773970" cy="843682"/>
          </a:xfrm>
          <a:prstGeom prst="wedgeRoundRectCallout">
            <a:avLst>
              <a:gd name="adj1" fmla="val -54903"/>
              <a:gd name="adj2" fmla="val 8027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Click on this ‘Koch snowflake’ to see how it is created…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02B689-5969-44D5-B600-41F39094EDDB}"/>
              </a:ext>
            </a:extLst>
          </p:cNvPr>
          <p:cNvGrpSpPr/>
          <p:nvPr/>
        </p:nvGrpSpPr>
        <p:grpSpPr>
          <a:xfrm>
            <a:off x="5159852" y="3099857"/>
            <a:ext cx="3173275" cy="781982"/>
            <a:chOff x="1167140" y="1074204"/>
            <a:chExt cx="3997090" cy="885433"/>
          </a:xfrm>
        </p:grpSpPr>
        <p:sp>
          <p:nvSpPr>
            <p:cNvPr id="69" name="Speech Bubble: Rectangle with Corners Rounded 68">
              <a:extLst>
                <a:ext uri="{FF2B5EF4-FFF2-40B4-BE49-F238E27FC236}">
                  <a16:creationId xmlns:a16="http://schemas.microsoft.com/office/drawing/2014/main" id="{3D716D3E-D991-4688-AE49-0FAE518AF5BA}"/>
                </a:ext>
              </a:extLst>
            </p:cNvPr>
            <p:cNvSpPr/>
            <p:nvPr/>
          </p:nvSpPr>
          <p:spPr>
            <a:xfrm>
              <a:off x="1167140" y="1074204"/>
              <a:ext cx="3843130" cy="885433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Can you describe the rule for creating this pattern?</a:t>
              </a:r>
            </a:p>
          </p:txBody>
        </p:sp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08514D1F-4E3A-4F5C-B1FA-BEB74D4D71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56309" y="1188068"/>
              <a:ext cx="307921" cy="519867"/>
            </a:xfrm>
            <a:prstGeom prst="rect">
              <a:avLst/>
            </a:prstGeom>
          </p:spPr>
        </p:pic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9AD768BE-B919-482A-9811-FFA0AA65CBCB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 ‘Fractals’.</a:t>
            </a:r>
          </a:p>
        </p:txBody>
      </p:sp>
      <p:sp>
        <p:nvSpPr>
          <p:cNvPr id="73" name="Speech Bubble: Rectangle with Corners Rounded 72">
            <a:extLst>
              <a:ext uri="{FF2B5EF4-FFF2-40B4-BE49-F238E27FC236}">
                <a16:creationId xmlns:a16="http://schemas.microsoft.com/office/drawing/2014/main" id="{764CAC42-D132-4BE6-8363-B592E4EBA595}"/>
              </a:ext>
            </a:extLst>
          </p:cNvPr>
          <p:cNvSpPr/>
          <p:nvPr/>
        </p:nvSpPr>
        <p:spPr>
          <a:xfrm>
            <a:off x="2982371" y="4595565"/>
            <a:ext cx="3051047" cy="1000774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OK, Now it’s time to have a go at creating your own FRACTALS.</a:t>
            </a:r>
            <a:br>
              <a:rPr lang="en-GB" sz="1600" b="1" dirty="0">
                <a:solidFill>
                  <a:srgbClr val="253746"/>
                </a:solidFill>
              </a:rPr>
            </a:br>
            <a:r>
              <a:rPr lang="en-GB" sz="1600" b="1" dirty="0">
                <a:solidFill>
                  <a:srgbClr val="253746"/>
                </a:solidFill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27776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2059</TotalTime>
  <Words>479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185</cp:revision>
  <dcterms:created xsi:type="dcterms:W3CDTF">2018-09-13T11:08:58Z</dcterms:created>
  <dcterms:modified xsi:type="dcterms:W3CDTF">2020-05-04T08:46:54Z</dcterms:modified>
</cp:coreProperties>
</file>