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62" r:id="rId4"/>
    <p:sldId id="257" r:id="rId5"/>
    <p:sldId id="260" r:id="rId6"/>
    <p:sldId id="263" r:id="rId7"/>
    <p:sldId id="258" r:id="rId8"/>
    <p:sldId id="261" r:id="rId9"/>
    <p:sldId id="264" r:id="rId10"/>
    <p:sldId id="265" r:id="rId11"/>
    <p:sldId id="266" r:id="rId12"/>
    <p:sldId id="267" r:id="rId13"/>
    <p:sldId id="273" r:id="rId14"/>
    <p:sldId id="274" r:id="rId15"/>
    <p:sldId id="268"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8686" autoAdjust="0"/>
  </p:normalViewPr>
  <p:slideViewPr>
    <p:cSldViewPr snapToGrid="0">
      <p:cViewPr varScale="1">
        <p:scale>
          <a:sx n="46" d="100"/>
          <a:sy n="46" d="100"/>
        </p:scale>
        <p:origin x="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8318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7735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4484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2393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448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F80F29-D746-4BC8-995F-CD45B6A26CC6}"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622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80F29-D746-4BC8-995F-CD45B6A26CC6}"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27141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80F29-D746-4BC8-995F-CD45B6A26CC6}"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2444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80F29-D746-4BC8-995F-CD45B6A26CC6}"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95974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0F29-D746-4BC8-995F-CD45B6A26CC6}"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42839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56840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17478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0F29-D746-4BC8-995F-CD45B6A26CC6}" type="datetimeFigureOut">
              <a:rPr lang="en-GB" smtClean="0"/>
              <a:t>14/05/2020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F9BE-E79C-426E-B51F-66D7AE840585}" type="slidenum">
              <a:rPr lang="en-GB" smtClean="0"/>
              <a:t>‹#›</a:t>
            </a:fld>
            <a:endParaRPr lang="en-GB"/>
          </a:p>
        </p:txBody>
      </p:sp>
    </p:spTree>
    <p:extLst>
      <p:ext uri="{BB962C8B-B14F-4D97-AF65-F5344CB8AC3E}">
        <p14:creationId xmlns:p14="http://schemas.microsoft.com/office/powerpoint/2010/main" val="28207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a:ln w="0"/>
                <a:effectLst>
                  <a:reflection blurRad="6350" stA="53000" endA="300" endPos="35500" dir="5400000" sy="-90000" algn="bl" rotWithShape="0"/>
                </a:effectLst>
                <a:latin typeface="Letterjoin-Air Plus 1" panose="02000805000000020003" pitchFamily="50" charset="0"/>
              </a:rPr>
              <a:t>Home </a:t>
            </a:r>
            <a:r>
              <a:rPr lang="en-US" sz="4000" dirty="0" smtClean="0">
                <a:ln w="0"/>
                <a:effectLst>
                  <a:reflection blurRad="6350" stA="53000" endA="300" endPos="35500" dir="5400000" sy="-90000" algn="bl" rotWithShape="0"/>
                </a:effectLst>
                <a:latin typeface="Letterjoin-Air Plus 1" panose="02000805000000020003" pitchFamily="50" charset="0"/>
              </a:rPr>
              <a:t>Learning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activities WC 18.5.20</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Year 1 CG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Teaching group.</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Tree>
    <p:extLst>
      <p:ext uri="{BB962C8B-B14F-4D97-AF65-F5344CB8AC3E}">
        <p14:creationId xmlns:p14="http://schemas.microsoft.com/office/powerpoint/2010/main" val="3200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928689" y="286831"/>
            <a:ext cx="815575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continuing to look at the religion Islam, and how and why Muslims celebrate and worship.  Can you remember what these words mean?</a:t>
            </a:r>
            <a:endParaRPr lang="en-GB" sz="1400" dirty="0">
              <a:latin typeface="Letterjoin-Air Plus 1" panose="02000805000000020003" pitchFamily="50" charset="0"/>
              <a:cs typeface="Cavolini" panose="03000502040302020204" pitchFamily="66" charset="0"/>
            </a:endParaRPr>
          </a:p>
        </p:txBody>
      </p:sp>
      <p:pic>
        <p:nvPicPr>
          <p:cNvPr id="3" name="Picture 2"/>
          <p:cNvPicPr>
            <a:picLocks noChangeAspect="1"/>
          </p:cNvPicPr>
          <p:nvPr/>
        </p:nvPicPr>
        <p:blipFill>
          <a:blip r:embed="rId2"/>
          <a:stretch>
            <a:fillRect/>
          </a:stretch>
        </p:blipFill>
        <p:spPr>
          <a:xfrm>
            <a:off x="1906996" y="1828701"/>
            <a:ext cx="4610535" cy="4777957"/>
          </a:xfrm>
          <a:prstGeom prst="rect">
            <a:avLst/>
          </a:prstGeom>
        </p:spPr>
      </p:pic>
      <p:pic>
        <p:nvPicPr>
          <p:cNvPr id="5" name="Picture 4"/>
          <p:cNvPicPr>
            <a:picLocks noChangeAspect="1"/>
          </p:cNvPicPr>
          <p:nvPr/>
        </p:nvPicPr>
        <p:blipFill>
          <a:blip r:embed="rId3"/>
          <a:stretch>
            <a:fillRect/>
          </a:stretch>
        </p:blipFill>
        <p:spPr>
          <a:xfrm>
            <a:off x="7002597" y="2521693"/>
            <a:ext cx="4884603" cy="2653422"/>
          </a:xfrm>
          <a:prstGeom prst="rect">
            <a:avLst/>
          </a:prstGeom>
        </p:spPr>
      </p:pic>
    </p:spTree>
    <p:extLst>
      <p:ext uri="{BB962C8B-B14F-4D97-AF65-F5344CB8AC3E}">
        <p14:creationId xmlns:p14="http://schemas.microsoft.com/office/powerpoint/2010/main" val="288811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66648" y="286831"/>
            <a:ext cx="947983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continuing to look at the religion Islam, and how and why Muslims celebrate and worship. </a:t>
            </a:r>
            <a:endParaRPr lang="en-GB" sz="1400" dirty="0">
              <a:latin typeface="Letterjoin-Air Plus 1" panose="02000805000000020003" pitchFamily="50" charset="0"/>
              <a:cs typeface="Cavolini" panose="03000502040302020204" pitchFamily="66" charset="0"/>
            </a:endParaRPr>
          </a:p>
        </p:txBody>
      </p:sp>
      <p:pic>
        <p:nvPicPr>
          <p:cNvPr id="3" name="Picture 2"/>
          <p:cNvPicPr>
            <a:picLocks noChangeAspect="1"/>
          </p:cNvPicPr>
          <p:nvPr/>
        </p:nvPicPr>
        <p:blipFill>
          <a:blip r:embed="rId2"/>
          <a:stretch>
            <a:fillRect/>
          </a:stretch>
        </p:blipFill>
        <p:spPr>
          <a:xfrm>
            <a:off x="1394332" y="1732566"/>
            <a:ext cx="3782811" cy="5141783"/>
          </a:xfrm>
          <a:prstGeom prst="rect">
            <a:avLst/>
          </a:prstGeom>
        </p:spPr>
      </p:pic>
      <p:pic>
        <p:nvPicPr>
          <p:cNvPr id="4" name="Picture 3"/>
          <p:cNvPicPr>
            <a:picLocks noChangeAspect="1"/>
          </p:cNvPicPr>
          <p:nvPr/>
        </p:nvPicPr>
        <p:blipFill>
          <a:blip r:embed="rId3"/>
          <a:stretch>
            <a:fillRect/>
          </a:stretch>
        </p:blipFill>
        <p:spPr>
          <a:xfrm>
            <a:off x="8640897" y="1818788"/>
            <a:ext cx="2847975" cy="3876675"/>
          </a:xfrm>
          <a:prstGeom prst="rect">
            <a:avLst/>
          </a:prstGeom>
        </p:spPr>
      </p:pic>
      <p:sp>
        <p:nvSpPr>
          <p:cNvPr id="5" name="TextBox 4"/>
          <p:cNvSpPr txBox="1"/>
          <p:nvPr/>
        </p:nvSpPr>
        <p:spPr>
          <a:xfrm>
            <a:off x="5305844" y="1972458"/>
            <a:ext cx="3436590" cy="4801314"/>
          </a:xfrm>
          <a:prstGeom prst="rect">
            <a:avLst/>
          </a:prstGeom>
          <a:noFill/>
        </p:spPr>
        <p:txBody>
          <a:bodyPr wrap="square" rtlCol="0">
            <a:spAutoFit/>
          </a:bodyPr>
          <a:lstStyle/>
          <a:p>
            <a:r>
              <a:rPr lang="en-GB" u="sng" dirty="0" smtClean="0">
                <a:latin typeface="Letterjoin-Air Plus 1" panose="02000805000000020003" pitchFamily="50" charset="0"/>
              </a:rPr>
              <a:t>Make a Moon and star decoration – The Symbol for Islam.</a:t>
            </a:r>
          </a:p>
          <a:p>
            <a:endParaRPr lang="en-GB" u="sng" dirty="0" smtClean="0">
              <a:latin typeface="Letterjoin-Air Plus 1" panose="02000805000000020003" pitchFamily="50" charset="0"/>
            </a:endParaRPr>
          </a:p>
          <a:p>
            <a:r>
              <a:rPr lang="en-GB" dirty="0" smtClean="0">
                <a:latin typeface="Letterjoin-Air Plus 1" panose="02000805000000020003" pitchFamily="50" charset="0"/>
              </a:rPr>
              <a:t>1 - Cut out a moon and star shape.</a:t>
            </a:r>
          </a:p>
          <a:p>
            <a:r>
              <a:rPr lang="en-GB" dirty="0" smtClean="0">
                <a:latin typeface="Letterjoin-Air Plus 1" panose="02000805000000020003" pitchFamily="50" charset="0"/>
              </a:rPr>
              <a:t>2 – Decorate the moon and stars. </a:t>
            </a:r>
          </a:p>
          <a:p>
            <a:r>
              <a:rPr lang="en-GB" dirty="0" smtClean="0">
                <a:latin typeface="Letterjoin-Air Plus 1" panose="02000805000000020003" pitchFamily="50" charset="0"/>
              </a:rPr>
              <a:t>3 – Make a hole at the top of the moon and the top of the star. </a:t>
            </a:r>
          </a:p>
          <a:p>
            <a:r>
              <a:rPr lang="en-GB" dirty="0" smtClean="0">
                <a:latin typeface="Letterjoin-Air Plus 1" panose="02000805000000020003" pitchFamily="50" charset="0"/>
              </a:rPr>
              <a:t>4 - Use some ribbon/string to tie the star to the moon. </a:t>
            </a:r>
          </a:p>
          <a:p>
            <a:r>
              <a:rPr lang="en-GB" dirty="0" smtClean="0">
                <a:latin typeface="Letterjoin-Air Plus 1" panose="02000805000000020003" pitchFamily="50" charset="0"/>
              </a:rPr>
              <a:t>5 – Display your decoration.</a:t>
            </a:r>
          </a:p>
          <a:p>
            <a:endParaRPr lang="en-GB" dirty="0"/>
          </a:p>
        </p:txBody>
      </p:sp>
    </p:spTree>
    <p:extLst>
      <p:ext uri="{BB962C8B-B14F-4D97-AF65-F5344CB8AC3E}">
        <p14:creationId xmlns:p14="http://schemas.microsoft.com/office/powerpoint/2010/main" val="287921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08882" y="286831"/>
            <a:ext cx="1119537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Science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815006" y="1394292"/>
            <a:ext cx="10115861" cy="369332"/>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Think back to our work on materials, it was way back in September!! </a:t>
            </a:r>
            <a:endParaRPr lang="en-GB" dirty="0">
              <a:latin typeface="Letterjoin-Air Plus 1" panose="02000805000000020003" pitchFamily="50" charset="0"/>
              <a:cs typeface="Cavolini" panose="03000502040302020204" pitchFamily="66" charset="0"/>
            </a:endParaRPr>
          </a:p>
        </p:txBody>
      </p:sp>
      <p:sp>
        <p:nvSpPr>
          <p:cNvPr id="6" name="TextBox 5"/>
          <p:cNvSpPr txBox="1"/>
          <p:nvPr/>
        </p:nvSpPr>
        <p:spPr>
          <a:xfrm>
            <a:off x="4429028" y="2867992"/>
            <a:ext cx="6952333" cy="3139321"/>
          </a:xfrm>
          <a:prstGeom prst="rect">
            <a:avLst/>
          </a:prstGeom>
          <a:noFill/>
        </p:spPr>
        <p:txBody>
          <a:bodyPr wrap="square" rtlCol="0">
            <a:spAutoFit/>
          </a:bodyPr>
          <a:lstStyle/>
          <a:p>
            <a:r>
              <a:rPr lang="en-GB" dirty="0" smtClean="0">
                <a:latin typeface="Letterjoin-Air Plus 1" panose="02000805000000020003" pitchFamily="50" charset="0"/>
              </a:rPr>
              <a:t>Can you create an experiment to test if objects float or sink? </a:t>
            </a:r>
          </a:p>
          <a:p>
            <a:endParaRPr lang="en-GB" dirty="0">
              <a:latin typeface="Letterjoin-Air Plus 1" panose="02000805000000020003" pitchFamily="50" charset="0"/>
            </a:endParaRPr>
          </a:p>
          <a:p>
            <a:r>
              <a:rPr lang="en-GB" dirty="0" smtClean="0">
                <a:latin typeface="Letterjoin-Air Plus 1" panose="02000805000000020003" pitchFamily="50" charset="0"/>
              </a:rPr>
              <a:t>How can you make the test fair? </a:t>
            </a:r>
          </a:p>
          <a:p>
            <a:endParaRPr lang="en-GB" dirty="0" smtClean="0">
              <a:latin typeface="Letterjoin-Air Plus 1" panose="02000805000000020003" pitchFamily="50" charset="0"/>
            </a:endParaRPr>
          </a:p>
          <a:p>
            <a:r>
              <a:rPr lang="en-GB" dirty="0" smtClean="0">
                <a:latin typeface="Letterjoin-Air Plus 1" panose="02000805000000020003" pitchFamily="50" charset="0"/>
              </a:rPr>
              <a:t>What equipment will you need? </a:t>
            </a:r>
          </a:p>
          <a:p>
            <a:endParaRPr lang="en-GB" dirty="0" smtClean="0">
              <a:latin typeface="Letterjoin-Air Plus 1" panose="02000805000000020003" pitchFamily="50" charset="0"/>
            </a:endParaRPr>
          </a:p>
          <a:p>
            <a:r>
              <a:rPr lang="en-GB" dirty="0" smtClean="0">
                <a:latin typeface="Letterjoin-Air Plus 1" panose="02000805000000020003" pitchFamily="50" charset="0"/>
              </a:rPr>
              <a:t>Can you predict (have a good guess) at what will happen? </a:t>
            </a:r>
          </a:p>
          <a:p>
            <a:endParaRPr lang="en-GB" dirty="0">
              <a:latin typeface="Letterjoin-Air Plus 1" panose="02000805000000020003" pitchFamily="50" charset="0"/>
            </a:endParaRPr>
          </a:p>
          <a:p>
            <a:r>
              <a:rPr lang="en-GB" dirty="0" smtClean="0">
                <a:latin typeface="Letterjoin-Air Plus 1" panose="02000805000000020003" pitchFamily="50" charset="0"/>
              </a:rPr>
              <a:t>Can you explain how you tested the objects? </a:t>
            </a:r>
            <a:endParaRPr lang="en-GB" dirty="0">
              <a:latin typeface="Letterjoin-Air Plus 1" panose="02000805000000020003" pitchFamily="50" charset="0"/>
            </a:endParaRPr>
          </a:p>
        </p:txBody>
      </p:sp>
      <p:pic>
        <p:nvPicPr>
          <p:cNvPr id="2" name="Picture 1"/>
          <p:cNvPicPr>
            <a:picLocks noChangeAspect="1"/>
          </p:cNvPicPr>
          <p:nvPr/>
        </p:nvPicPr>
        <p:blipFill>
          <a:blip r:embed="rId2"/>
          <a:stretch>
            <a:fillRect/>
          </a:stretch>
        </p:blipFill>
        <p:spPr>
          <a:xfrm>
            <a:off x="540981" y="2150687"/>
            <a:ext cx="3619500" cy="4610100"/>
          </a:xfrm>
          <a:prstGeom prst="rect">
            <a:avLst/>
          </a:prstGeom>
        </p:spPr>
      </p:pic>
    </p:spTree>
    <p:extLst>
      <p:ext uri="{BB962C8B-B14F-4D97-AF65-F5344CB8AC3E}">
        <p14:creationId xmlns:p14="http://schemas.microsoft.com/office/powerpoint/2010/main" val="412904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38218" y="286831"/>
            <a:ext cx="1113670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History</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815006" y="1394292"/>
            <a:ext cx="10115861" cy="646331"/>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In History we are looking at identifying old and new things in pictures. We will be doing this by looking at toys.  </a:t>
            </a:r>
            <a:endParaRPr lang="en-GB" dirty="0">
              <a:latin typeface="Letterjoin-Air Plus 1" panose="02000805000000020003" pitchFamily="50" charset="0"/>
              <a:cs typeface="Cavolini" panose="03000502040302020204" pitchFamily="66" charset="0"/>
            </a:endParaRPr>
          </a:p>
        </p:txBody>
      </p:sp>
      <p:pic>
        <p:nvPicPr>
          <p:cNvPr id="3" name="Picture 2"/>
          <p:cNvPicPr>
            <a:picLocks noChangeAspect="1"/>
          </p:cNvPicPr>
          <p:nvPr/>
        </p:nvPicPr>
        <p:blipFill>
          <a:blip r:embed="rId2"/>
          <a:stretch>
            <a:fillRect/>
          </a:stretch>
        </p:blipFill>
        <p:spPr>
          <a:xfrm>
            <a:off x="1020996" y="2378643"/>
            <a:ext cx="4633395" cy="3302310"/>
          </a:xfrm>
          <a:prstGeom prst="rect">
            <a:avLst/>
          </a:prstGeom>
        </p:spPr>
      </p:pic>
      <p:pic>
        <p:nvPicPr>
          <p:cNvPr id="4" name="Picture 3"/>
          <p:cNvPicPr>
            <a:picLocks noChangeAspect="1"/>
          </p:cNvPicPr>
          <p:nvPr/>
        </p:nvPicPr>
        <p:blipFill>
          <a:blip r:embed="rId3"/>
          <a:stretch>
            <a:fillRect/>
          </a:stretch>
        </p:blipFill>
        <p:spPr>
          <a:xfrm>
            <a:off x="6181117" y="2378643"/>
            <a:ext cx="4869504" cy="3395838"/>
          </a:xfrm>
          <a:prstGeom prst="rect">
            <a:avLst/>
          </a:prstGeom>
        </p:spPr>
      </p:pic>
    </p:spTree>
    <p:extLst>
      <p:ext uri="{BB962C8B-B14F-4D97-AF65-F5344CB8AC3E}">
        <p14:creationId xmlns:p14="http://schemas.microsoft.com/office/powerpoint/2010/main" val="3968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38218" y="286831"/>
            <a:ext cx="1113670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History</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815006" y="1394292"/>
            <a:ext cx="10115861" cy="923330"/>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To help us to learn about old toys we can ask Grandparents or older people that we know or we can use the internet. Can you compare and write sentences about the old and new cars. You can either do cars or dolls.  </a:t>
            </a:r>
            <a:endParaRPr lang="en-GB"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2570896" y="4215206"/>
            <a:ext cx="2143125" cy="2143125"/>
          </a:xfrm>
          <a:prstGeom prst="rect">
            <a:avLst/>
          </a:prstGeom>
        </p:spPr>
      </p:pic>
      <p:pic>
        <p:nvPicPr>
          <p:cNvPr id="5" name="Picture 4"/>
          <p:cNvPicPr>
            <a:picLocks noChangeAspect="1"/>
          </p:cNvPicPr>
          <p:nvPr/>
        </p:nvPicPr>
        <p:blipFill>
          <a:blip r:embed="rId3"/>
          <a:stretch>
            <a:fillRect/>
          </a:stretch>
        </p:blipFill>
        <p:spPr>
          <a:xfrm>
            <a:off x="356597" y="2953856"/>
            <a:ext cx="2495550" cy="1828800"/>
          </a:xfrm>
          <a:prstGeom prst="rect">
            <a:avLst/>
          </a:prstGeom>
        </p:spPr>
      </p:pic>
      <p:pic>
        <p:nvPicPr>
          <p:cNvPr id="6" name="Picture 5"/>
          <p:cNvPicPr>
            <a:picLocks noChangeAspect="1"/>
          </p:cNvPicPr>
          <p:nvPr/>
        </p:nvPicPr>
        <p:blipFill rotWithShape="1">
          <a:blip r:embed="rId4"/>
          <a:srcRect l="15696" t="10317" r="11193" b="18682"/>
          <a:stretch/>
        </p:blipFill>
        <p:spPr>
          <a:xfrm>
            <a:off x="6575896" y="2655642"/>
            <a:ext cx="2470827" cy="3599235"/>
          </a:xfrm>
          <a:prstGeom prst="rect">
            <a:avLst/>
          </a:prstGeom>
        </p:spPr>
      </p:pic>
      <p:pic>
        <p:nvPicPr>
          <p:cNvPr id="7" name="Picture 6"/>
          <p:cNvPicPr>
            <a:picLocks noChangeAspect="1"/>
          </p:cNvPicPr>
          <p:nvPr/>
        </p:nvPicPr>
        <p:blipFill>
          <a:blip r:embed="rId5"/>
          <a:stretch>
            <a:fillRect/>
          </a:stretch>
        </p:blipFill>
        <p:spPr>
          <a:xfrm>
            <a:off x="8975480" y="2710655"/>
            <a:ext cx="3216520" cy="3216520"/>
          </a:xfrm>
          <a:prstGeom prst="rect">
            <a:avLst/>
          </a:prstGeom>
        </p:spPr>
      </p:pic>
    </p:spTree>
    <p:extLst>
      <p:ext uri="{BB962C8B-B14F-4D97-AF65-F5344CB8AC3E}">
        <p14:creationId xmlns:p14="http://schemas.microsoft.com/office/powerpoint/2010/main" val="365595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934572" y="286831"/>
            <a:ext cx="101439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PSHE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416367" y="1244292"/>
            <a:ext cx="8466935" cy="5568241"/>
          </a:xfrm>
          <a:prstGeom prst="rect">
            <a:avLst/>
          </a:prstGeom>
        </p:spPr>
      </p:pic>
    </p:spTree>
    <p:extLst>
      <p:ext uri="{BB962C8B-B14F-4D97-AF65-F5344CB8AC3E}">
        <p14:creationId xmlns:p14="http://schemas.microsoft.com/office/powerpoint/2010/main" val="23299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053995" y="286831"/>
            <a:ext cx="590514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PE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038115" y="117951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429002" y="1056272"/>
            <a:ext cx="6676088" cy="5495655"/>
          </a:xfrm>
          <a:prstGeom prst="rect">
            <a:avLst/>
          </a:prstGeom>
        </p:spPr>
      </p:pic>
    </p:spTree>
    <p:extLst>
      <p:ext uri="{BB962C8B-B14F-4D97-AF65-F5344CB8AC3E}">
        <p14:creationId xmlns:p14="http://schemas.microsoft.com/office/powerpoint/2010/main" val="320176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1743" y="286831"/>
            <a:ext cx="1203662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Non Screen Activities </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5554239" y="551873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21536" y="1437043"/>
            <a:ext cx="11107851" cy="2556200"/>
          </a:xfrm>
          <a:prstGeom prst="rect">
            <a:avLst/>
          </a:prstGeom>
        </p:spPr>
      </p:pic>
      <p:pic>
        <p:nvPicPr>
          <p:cNvPr id="5" name="Picture 4"/>
          <p:cNvPicPr>
            <a:picLocks noChangeAspect="1"/>
          </p:cNvPicPr>
          <p:nvPr/>
        </p:nvPicPr>
        <p:blipFill>
          <a:blip r:embed="rId3"/>
          <a:stretch>
            <a:fillRect/>
          </a:stretch>
        </p:blipFill>
        <p:spPr>
          <a:xfrm>
            <a:off x="396678" y="4280405"/>
            <a:ext cx="11336718" cy="1115087"/>
          </a:xfrm>
          <a:prstGeom prst="rect">
            <a:avLst/>
          </a:prstGeom>
        </p:spPr>
      </p:pic>
    </p:spTree>
    <p:extLst>
      <p:ext uri="{BB962C8B-B14F-4D97-AF65-F5344CB8AC3E}">
        <p14:creationId xmlns:p14="http://schemas.microsoft.com/office/powerpoint/2010/main" val="51824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12638"/>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smtClean="0">
                <a:ln w="0"/>
                <a:effectLst>
                  <a:reflection blurRad="6350" stA="53000" endA="300" endPos="35500" dir="5400000" sy="-90000" algn="bl" rotWithShape="0"/>
                </a:effectLst>
                <a:latin typeface="Letterjoin-Air Plus 1" panose="02000805000000020003" pitchFamily="50" charset="0"/>
              </a:rPr>
              <a:t>.</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
        <p:nvSpPr>
          <p:cNvPr id="23" name="Rectangle 22"/>
          <p:cNvSpPr/>
          <p:nvPr/>
        </p:nvSpPr>
        <p:spPr>
          <a:xfrm>
            <a:off x="2525404" y="2228186"/>
            <a:ext cx="6096000" cy="2354491"/>
          </a:xfrm>
          <a:prstGeom prst="rect">
            <a:avLst/>
          </a:prstGeom>
        </p:spPr>
        <p:txBody>
          <a:bodyPr>
            <a:spAutoFit/>
          </a:bodyPr>
          <a:lstStyle/>
          <a:p>
            <a:r>
              <a:rPr lang="en-GB" sz="2100" dirty="0" smtClean="0">
                <a:latin typeface="Letterjoin-Air Plus 1" panose="02000805000000020003" pitchFamily="50" charset="0"/>
              </a:rPr>
              <a:t>Hello year 1! I hope you are all keeping safe and are well! Here are some activities to keep you busy while we are still off school. Remember you can contact me and share your work through Class Dojo</a:t>
            </a:r>
          </a:p>
          <a:p>
            <a:r>
              <a:rPr lang="en-GB" sz="2100" dirty="0" smtClean="0">
                <a:latin typeface="Letterjoin-Air Plus 1" panose="02000805000000020003" pitchFamily="50" charset="0"/>
              </a:rPr>
              <a:t>Mrs Gliddon</a:t>
            </a:r>
            <a:endParaRPr lang="en-GB" sz="2100" dirty="0">
              <a:latin typeface="Letterjoin-Air Plus 1" panose="02000805000000020003" pitchFamily="50" charset="0"/>
            </a:endParaRPr>
          </a:p>
        </p:txBody>
      </p:sp>
    </p:spTree>
    <p:extLst>
      <p:ext uri="{BB962C8B-B14F-4D97-AF65-F5344CB8AC3E}">
        <p14:creationId xmlns:p14="http://schemas.microsoft.com/office/powerpoint/2010/main" val="357630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83101" y="196818"/>
            <a:ext cx="944136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TextBox 8">
            <a:extLst>
              <a:ext uri="{FF2B5EF4-FFF2-40B4-BE49-F238E27FC236}">
                <a16:creationId xmlns:a16="http://schemas.microsoft.com/office/drawing/2014/main" id="{B3D25008-87B7-4016-ADE0-F61BC28891E5}"/>
              </a:ext>
            </a:extLst>
          </p:cNvPr>
          <p:cNvSpPr txBox="1"/>
          <p:nvPr/>
        </p:nvSpPr>
        <p:spPr>
          <a:xfrm>
            <a:off x="6976060" y="1674831"/>
            <a:ext cx="4645669" cy="2585323"/>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Learning your number bonds up to 20 will help you with lots more maths in the future. </a:t>
            </a:r>
          </a:p>
          <a:p>
            <a:endParaRPr lang="en-GB" dirty="0" smtClean="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Extension – Record the subtraction facts that match the statement, </a:t>
            </a:r>
          </a:p>
          <a:p>
            <a:r>
              <a:rPr lang="en-GB" dirty="0" smtClean="0">
                <a:latin typeface="Letterjoin-Air Plus 1" panose="02000805000000020003" pitchFamily="50" charset="0"/>
                <a:cs typeface="Cavolini" panose="03000502040302020204" pitchFamily="66" charset="0"/>
              </a:rPr>
              <a:t>E.g. 5 + 15 = 20 +19=20 so 20 – 1 = 19 or 2- - 19 = 1</a:t>
            </a:r>
            <a:endParaRPr lang="en-GB" dirty="0">
              <a:latin typeface="Letterjoin-Air Plus 1" panose="02000805000000020003" pitchFamily="50" charset="0"/>
              <a:cs typeface="Cavolini" panose="03000502040302020204" pitchFamily="66" charset="0"/>
            </a:endParaRPr>
          </a:p>
        </p:txBody>
      </p:sp>
      <p:pic>
        <p:nvPicPr>
          <p:cNvPr id="3" name="Picture 2"/>
          <p:cNvPicPr>
            <a:picLocks noChangeAspect="1"/>
          </p:cNvPicPr>
          <p:nvPr/>
        </p:nvPicPr>
        <p:blipFill>
          <a:blip r:embed="rId2"/>
          <a:stretch>
            <a:fillRect/>
          </a:stretch>
        </p:blipFill>
        <p:spPr>
          <a:xfrm>
            <a:off x="2314511" y="1378142"/>
            <a:ext cx="4160447" cy="5181348"/>
          </a:xfrm>
          <a:prstGeom prst="rect">
            <a:avLst/>
          </a:prstGeom>
        </p:spPr>
      </p:pic>
    </p:spTree>
    <p:extLst>
      <p:ext uri="{BB962C8B-B14F-4D97-AF65-F5344CB8AC3E}">
        <p14:creationId xmlns:p14="http://schemas.microsoft.com/office/powerpoint/2010/main" val="213056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10241887" y="740301"/>
            <a:ext cx="1869565" cy="1533043"/>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4"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192" name="TextBox 19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
        <p:nvSpPr>
          <p:cNvPr id="10" name="Rectangle 9">
            <a:extLst>
              <a:ext uri="{FF2B5EF4-FFF2-40B4-BE49-F238E27FC236}">
                <a16:creationId xmlns:a16="http://schemas.microsoft.com/office/drawing/2014/main" id="{198BB51F-5BCA-4F04-8718-7182FC62952C}"/>
              </a:ext>
            </a:extLst>
          </p:cNvPr>
          <p:cNvSpPr/>
          <p:nvPr/>
        </p:nvSpPr>
        <p:spPr>
          <a:xfrm>
            <a:off x="-12711" y="180582"/>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425D4109-DACF-4E0C-B7FB-33F64C5E0615}"/>
              </a:ext>
            </a:extLst>
          </p:cNvPr>
          <p:cNvSpPr txBox="1"/>
          <p:nvPr/>
        </p:nvSpPr>
        <p:spPr>
          <a:xfrm>
            <a:off x="124582" y="804685"/>
            <a:ext cx="9848911" cy="830997"/>
          </a:xfrm>
          <a:prstGeom prst="rect">
            <a:avLst/>
          </a:prstGeom>
          <a:noFill/>
        </p:spPr>
        <p:txBody>
          <a:bodyPr wrap="square" rtlCol="0">
            <a:spAutoFit/>
          </a:bodyPr>
          <a:lstStyle/>
          <a:p>
            <a:r>
              <a:rPr lang="en-GB" sz="1600" b="1" u="sng" dirty="0" smtClean="0">
                <a:latin typeface="Letterjoin-Air Plus 1" panose="02000805000000020003" pitchFamily="50" charset="0"/>
                <a:cs typeface="Cavolini" panose="03000502040302020204" pitchFamily="66" charset="0"/>
              </a:rPr>
              <a:t>Money</a:t>
            </a:r>
          </a:p>
          <a:p>
            <a:r>
              <a:rPr lang="en-GB" sz="1600" dirty="0" smtClean="0">
                <a:latin typeface="Letterjoin-Air Plus 1" panose="02000805000000020003" pitchFamily="50" charset="0"/>
                <a:cs typeface="Cavolini" panose="03000502040302020204" pitchFamily="66" charset="0"/>
              </a:rPr>
              <a:t>Children in year One should know the value of coins and notes. To help find totals of money, children can use their step counting skills to help them. </a:t>
            </a:r>
            <a:endParaRPr lang="en-GB" sz="1600" dirty="0">
              <a:latin typeface="Letterjoin-Air Plus 1" panose="02000805000000020003" pitchFamily="50" charset="0"/>
              <a:cs typeface="Cavolini" panose="03000502040302020204" pitchFamily="66" charset="0"/>
            </a:endParaRPr>
          </a:p>
        </p:txBody>
      </p:sp>
      <p:sp>
        <p:nvSpPr>
          <p:cNvPr id="2" name="TextBox 1"/>
          <p:cNvSpPr txBox="1"/>
          <p:nvPr/>
        </p:nvSpPr>
        <p:spPr>
          <a:xfrm>
            <a:off x="2262198" y="1665178"/>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1</a:t>
            </a:r>
            <a:endParaRPr lang="en-GB" dirty="0">
              <a:latin typeface="Letterjoin-Air Plus 1" panose="02000805000000020003" pitchFamily="50" charset="0"/>
            </a:endParaRPr>
          </a:p>
        </p:txBody>
      </p:sp>
      <p:sp>
        <p:nvSpPr>
          <p:cNvPr id="40" name="TextBox 39"/>
          <p:cNvSpPr txBox="1"/>
          <p:nvPr/>
        </p:nvSpPr>
        <p:spPr>
          <a:xfrm>
            <a:off x="8649516" y="1815897"/>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2</a:t>
            </a:r>
            <a:endParaRPr lang="en-GB" dirty="0">
              <a:latin typeface="Letterjoin-Air Plus 1" panose="02000805000000020003" pitchFamily="50" charset="0"/>
            </a:endParaRPr>
          </a:p>
        </p:txBody>
      </p:sp>
      <p:pic>
        <p:nvPicPr>
          <p:cNvPr id="3" name="Picture 2"/>
          <p:cNvPicPr>
            <a:picLocks noChangeAspect="1"/>
          </p:cNvPicPr>
          <p:nvPr/>
        </p:nvPicPr>
        <p:blipFill>
          <a:blip r:embed="rId2"/>
          <a:stretch>
            <a:fillRect/>
          </a:stretch>
        </p:blipFill>
        <p:spPr>
          <a:xfrm>
            <a:off x="122920" y="1941231"/>
            <a:ext cx="2847975" cy="3886200"/>
          </a:xfrm>
          <a:prstGeom prst="rect">
            <a:avLst/>
          </a:prstGeom>
        </p:spPr>
      </p:pic>
      <p:pic>
        <p:nvPicPr>
          <p:cNvPr id="6" name="Picture 5"/>
          <p:cNvPicPr>
            <a:picLocks noChangeAspect="1"/>
          </p:cNvPicPr>
          <p:nvPr/>
        </p:nvPicPr>
        <p:blipFill>
          <a:blip r:embed="rId3"/>
          <a:stretch>
            <a:fillRect/>
          </a:stretch>
        </p:blipFill>
        <p:spPr>
          <a:xfrm>
            <a:off x="75295" y="5715769"/>
            <a:ext cx="2895600" cy="1142232"/>
          </a:xfrm>
          <a:prstGeom prst="rect">
            <a:avLst/>
          </a:prstGeom>
        </p:spPr>
      </p:pic>
      <p:pic>
        <p:nvPicPr>
          <p:cNvPr id="8" name="Picture 7"/>
          <p:cNvPicPr>
            <a:picLocks noChangeAspect="1"/>
          </p:cNvPicPr>
          <p:nvPr/>
        </p:nvPicPr>
        <p:blipFill>
          <a:blip r:embed="rId4"/>
          <a:stretch>
            <a:fillRect/>
          </a:stretch>
        </p:blipFill>
        <p:spPr>
          <a:xfrm>
            <a:off x="3083661" y="2234221"/>
            <a:ext cx="2847975" cy="2162175"/>
          </a:xfrm>
          <a:prstGeom prst="rect">
            <a:avLst/>
          </a:prstGeom>
        </p:spPr>
      </p:pic>
      <p:pic>
        <p:nvPicPr>
          <p:cNvPr id="11" name="Picture 10"/>
          <p:cNvPicPr>
            <a:picLocks noChangeAspect="1"/>
          </p:cNvPicPr>
          <p:nvPr/>
        </p:nvPicPr>
        <p:blipFill>
          <a:blip r:embed="rId5"/>
          <a:stretch>
            <a:fillRect/>
          </a:stretch>
        </p:blipFill>
        <p:spPr>
          <a:xfrm>
            <a:off x="8227505" y="2371652"/>
            <a:ext cx="2876550" cy="1466850"/>
          </a:xfrm>
          <a:prstGeom prst="rect">
            <a:avLst/>
          </a:prstGeom>
        </p:spPr>
      </p:pic>
      <p:pic>
        <p:nvPicPr>
          <p:cNvPr id="12" name="Picture 11"/>
          <p:cNvPicPr>
            <a:picLocks noChangeAspect="1"/>
          </p:cNvPicPr>
          <p:nvPr/>
        </p:nvPicPr>
        <p:blipFill>
          <a:blip r:embed="rId6"/>
          <a:stretch>
            <a:fillRect/>
          </a:stretch>
        </p:blipFill>
        <p:spPr>
          <a:xfrm>
            <a:off x="8166674" y="3884331"/>
            <a:ext cx="2905125" cy="1295400"/>
          </a:xfrm>
          <a:prstGeom prst="rect">
            <a:avLst/>
          </a:prstGeom>
        </p:spPr>
      </p:pic>
      <p:sp>
        <p:nvSpPr>
          <p:cNvPr id="13" name="TextBox 12"/>
          <p:cNvSpPr txBox="1"/>
          <p:nvPr/>
        </p:nvSpPr>
        <p:spPr>
          <a:xfrm>
            <a:off x="3083661" y="4596107"/>
            <a:ext cx="3243017" cy="2031325"/>
          </a:xfrm>
          <a:prstGeom prst="rect">
            <a:avLst/>
          </a:prstGeom>
          <a:noFill/>
        </p:spPr>
        <p:txBody>
          <a:bodyPr wrap="square" rtlCol="0">
            <a:spAutoFit/>
          </a:bodyPr>
          <a:lstStyle/>
          <a:p>
            <a:r>
              <a:rPr lang="en-GB" dirty="0" smtClean="0">
                <a:latin typeface="Letterjoin-Air Plus 1" panose="02000805000000020003" pitchFamily="50" charset="0"/>
              </a:rPr>
              <a:t>See if you have any change around and begin by checking that you know the values of the coins – Use these to help you count.</a:t>
            </a:r>
            <a:endParaRPr lang="en-GB" dirty="0">
              <a:latin typeface="Letterjoin-Air Plus 1" panose="02000805000000020003" pitchFamily="50" charset="0"/>
            </a:endParaRPr>
          </a:p>
        </p:txBody>
      </p:sp>
      <p:sp>
        <p:nvSpPr>
          <p:cNvPr id="14" name="TextBox 13"/>
          <p:cNvSpPr txBox="1"/>
          <p:nvPr/>
        </p:nvSpPr>
        <p:spPr>
          <a:xfrm>
            <a:off x="8385608" y="5260131"/>
            <a:ext cx="2375269" cy="1477328"/>
          </a:xfrm>
          <a:prstGeom prst="rect">
            <a:avLst/>
          </a:prstGeom>
          <a:noFill/>
        </p:spPr>
        <p:txBody>
          <a:bodyPr wrap="square" rtlCol="0">
            <a:spAutoFit/>
          </a:bodyPr>
          <a:lstStyle/>
          <a:p>
            <a:r>
              <a:rPr lang="en-GB" dirty="0" smtClean="0">
                <a:latin typeface="Letterjoin-Air Plus 1" panose="02000805000000020003" pitchFamily="50" charset="0"/>
              </a:rPr>
              <a:t>* Remember, the wider part of the symbols likes the larger number *</a:t>
            </a:r>
            <a:endParaRPr lang="en-GB" dirty="0">
              <a:latin typeface="Letterjoin-Air Plus 1" panose="02000805000000020003" pitchFamily="50" charset="0"/>
            </a:endParaRPr>
          </a:p>
        </p:txBody>
      </p:sp>
    </p:spTree>
    <p:extLst>
      <p:ext uri="{BB962C8B-B14F-4D97-AF65-F5344CB8AC3E}">
        <p14:creationId xmlns:p14="http://schemas.microsoft.com/office/powerpoint/2010/main" val="50687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622288" y="19681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8" name="TextBox 37"/>
          <p:cNvSpPr txBox="1"/>
          <p:nvPr/>
        </p:nvSpPr>
        <p:spPr>
          <a:xfrm>
            <a:off x="6203784" y="1567523"/>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4</a:t>
            </a:r>
            <a:endParaRPr lang="en-GB" dirty="0">
              <a:latin typeface="Letterjoin-Air Plus 1" panose="02000805000000020003" pitchFamily="50" charset="0"/>
            </a:endParaRPr>
          </a:p>
        </p:txBody>
      </p:sp>
      <p:sp>
        <p:nvSpPr>
          <p:cNvPr id="40" name="TextBox 39"/>
          <p:cNvSpPr txBox="1"/>
          <p:nvPr/>
        </p:nvSpPr>
        <p:spPr>
          <a:xfrm>
            <a:off x="9511940" y="1555243"/>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5</a:t>
            </a:r>
            <a:endParaRPr lang="en-GB" dirty="0">
              <a:latin typeface="Letterjoin-Air Plus 1" panose="02000805000000020003" pitchFamily="50" charset="0"/>
            </a:endParaRPr>
          </a:p>
        </p:txBody>
      </p:sp>
      <p:pic>
        <p:nvPicPr>
          <p:cNvPr id="2" name="Picture 1"/>
          <p:cNvPicPr>
            <a:picLocks noChangeAspect="1"/>
          </p:cNvPicPr>
          <p:nvPr/>
        </p:nvPicPr>
        <p:blipFill>
          <a:blip r:embed="rId2"/>
          <a:stretch>
            <a:fillRect/>
          </a:stretch>
        </p:blipFill>
        <p:spPr>
          <a:xfrm>
            <a:off x="4897597" y="2069505"/>
            <a:ext cx="3571609" cy="4245044"/>
          </a:xfrm>
          <a:prstGeom prst="rect">
            <a:avLst/>
          </a:prstGeom>
        </p:spPr>
      </p:pic>
      <p:sp>
        <p:nvSpPr>
          <p:cNvPr id="3" name="TextBox 2"/>
          <p:cNvSpPr txBox="1"/>
          <p:nvPr/>
        </p:nvSpPr>
        <p:spPr>
          <a:xfrm>
            <a:off x="3505715" y="2338178"/>
            <a:ext cx="1474839" cy="2308324"/>
          </a:xfrm>
          <a:prstGeom prst="rect">
            <a:avLst/>
          </a:prstGeom>
          <a:noFill/>
        </p:spPr>
        <p:txBody>
          <a:bodyPr wrap="square" rtlCol="0">
            <a:spAutoFit/>
          </a:bodyPr>
          <a:lstStyle/>
          <a:p>
            <a:r>
              <a:rPr lang="en-GB" dirty="0" smtClean="0">
                <a:latin typeface="Letterjoin-Air Plus 1" panose="02000805000000020003" pitchFamily="50" charset="0"/>
              </a:rPr>
              <a:t>Use real/toy coins or draw them to prove your answers.</a:t>
            </a:r>
            <a:endParaRPr lang="en-GB" dirty="0">
              <a:latin typeface="Letterjoin-Air Plus 1" panose="02000805000000020003" pitchFamily="50" charset="0"/>
            </a:endParaRPr>
          </a:p>
        </p:txBody>
      </p:sp>
      <p:pic>
        <p:nvPicPr>
          <p:cNvPr id="4" name="Picture 3"/>
          <p:cNvPicPr>
            <a:picLocks noChangeAspect="1"/>
          </p:cNvPicPr>
          <p:nvPr/>
        </p:nvPicPr>
        <p:blipFill>
          <a:blip r:embed="rId3"/>
          <a:stretch>
            <a:fillRect/>
          </a:stretch>
        </p:blipFill>
        <p:spPr>
          <a:xfrm>
            <a:off x="1059814" y="1819548"/>
            <a:ext cx="1341236" cy="499915"/>
          </a:xfrm>
          <a:prstGeom prst="rect">
            <a:avLst/>
          </a:prstGeom>
        </p:spPr>
      </p:pic>
      <p:pic>
        <p:nvPicPr>
          <p:cNvPr id="6" name="Picture 5"/>
          <p:cNvPicPr>
            <a:picLocks noChangeAspect="1"/>
          </p:cNvPicPr>
          <p:nvPr/>
        </p:nvPicPr>
        <p:blipFill>
          <a:blip r:embed="rId4"/>
          <a:stretch>
            <a:fillRect/>
          </a:stretch>
        </p:blipFill>
        <p:spPr>
          <a:xfrm>
            <a:off x="151276" y="2248557"/>
            <a:ext cx="3146829" cy="4553435"/>
          </a:xfrm>
          <a:prstGeom prst="rect">
            <a:avLst/>
          </a:prstGeom>
        </p:spPr>
      </p:pic>
      <p:pic>
        <p:nvPicPr>
          <p:cNvPr id="8" name="Picture 7"/>
          <p:cNvPicPr>
            <a:picLocks noChangeAspect="1"/>
          </p:cNvPicPr>
          <p:nvPr/>
        </p:nvPicPr>
        <p:blipFill>
          <a:blip r:embed="rId5"/>
          <a:stretch>
            <a:fillRect/>
          </a:stretch>
        </p:blipFill>
        <p:spPr>
          <a:xfrm>
            <a:off x="8515253" y="1931359"/>
            <a:ext cx="3333750" cy="4800600"/>
          </a:xfrm>
          <a:prstGeom prst="rect">
            <a:avLst/>
          </a:prstGeom>
        </p:spPr>
      </p:pic>
    </p:spTree>
    <p:extLst>
      <p:ext uri="{BB962C8B-B14F-4D97-AF65-F5344CB8AC3E}">
        <p14:creationId xmlns:p14="http://schemas.microsoft.com/office/powerpoint/2010/main" val="370783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07245" y="286831"/>
            <a:ext cx="9998636"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33458" y="794793"/>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4" name="Picture 3"/>
          <p:cNvPicPr>
            <a:picLocks noChangeAspect="1"/>
          </p:cNvPicPr>
          <p:nvPr/>
        </p:nvPicPr>
        <p:blipFill>
          <a:blip r:embed="rId2"/>
          <a:stretch>
            <a:fillRect/>
          </a:stretch>
        </p:blipFill>
        <p:spPr>
          <a:xfrm>
            <a:off x="1291276" y="943198"/>
            <a:ext cx="4117303" cy="5878462"/>
          </a:xfrm>
          <a:prstGeom prst="rect">
            <a:avLst/>
          </a:prstGeom>
        </p:spPr>
      </p:pic>
      <p:pic>
        <p:nvPicPr>
          <p:cNvPr id="5" name="Picture 4"/>
          <p:cNvPicPr>
            <a:picLocks noChangeAspect="1"/>
          </p:cNvPicPr>
          <p:nvPr/>
        </p:nvPicPr>
        <p:blipFill>
          <a:blip r:embed="rId3"/>
          <a:stretch>
            <a:fillRect/>
          </a:stretch>
        </p:blipFill>
        <p:spPr>
          <a:xfrm>
            <a:off x="6006563" y="1056272"/>
            <a:ext cx="5619058" cy="5765388"/>
          </a:xfrm>
          <a:prstGeom prst="rect">
            <a:avLst/>
          </a:prstGeom>
        </p:spPr>
      </p:pic>
    </p:spTree>
    <p:extLst>
      <p:ext uri="{BB962C8B-B14F-4D97-AF65-F5344CB8AC3E}">
        <p14:creationId xmlns:p14="http://schemas.microsoft.com/office/powerpoint/2010/main" val="25102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131" y="1624076"/>
            <a:ext cx="1400250" cy="1462483"/>
          </a:xfrm>
          <a:prstGeom prst="rect">
            <a:avLst/>
          </a:prstGeom>
        </p:spPr>
      </p:pic>
      <p:sp>
        <p:nvSpPr>
          <p:cNvPr id="10" name="Rectangle 9">
            <a:extLst>
              <a:ext uri="{FF2B5EF4-FFF2-40B4-BE49-F238E27FC236}">
                <a16:creationId xmlns:a16="http://schemas.microsoft.com/office/drawing/2014/main" id="{198BB51F-5BCA-4F04-8718-7182FC62952C}"/>
              </a:ext>
            </a:extLst>
          </p:cNvPr>
          <p:cNvSpPr/>
          <p:nvPr/>
        </p:nvSpPr>
        <p:spPr>
          <a:xfrm>
            <a:off x="146432" y="286831"/>
            <a:ext cx="11720260"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8" name="Rectangle 7">
            <a:extLst>
              <a:ext uri="{FF2B5EF4-FFF2-40B4-BE49-F238E27FC236}">
                <a16:creationId xmlns:a16="http://schemas.microsoft.com/office/drawing/2014/main" id="{E8FCE6F7-F7F9-4B85-820D-02109603294A}"/>
              </a:ext>
            </a:extLst>
          </p:cNvPr>
          <p:cNvSpPr/>
          <p:nvPr/>
        </p:nvSpPr>
        <p:spPr>
          <a:xfrm>
            <a:off x="7898613" y="5567854"/>
            <a:ext cx="3470931" cy="1015663"/>
          </a:xfrm>
          <a:prstGeom prst="rect">
            <a:avLst/>
          </a:prstGeom>
        </p:spPr>
        <p:txBody>
          <a:bodyPr wrap="square">
            <a:spAutoFit/>
          </a:bodyPr>
          <a:lstStyle/>
          <a:p>
            <a:r>
              <a:rPr lang="en-GB" sz="1200" dirty="0" smtClean="0">
                <a:latin typeface="Letterjoin-Air Plus 1" panose="02000805000000020003" pitchFamily="50" charset="0"/>
                <a:cs typeface="Cavolini" panose="03000502040302020204" pitchFamily="66" charset="0"/>
              </a:rPr>
              <a:t>Write the ‘</a:t>
            </a:r>
            <a:r>
              <a:rPr lang="en-GB" sz="1200" dirty="0" err="1" smtClean="0">
                <a:latin typeface="Letterjoin-Air Plus 1" panose="02000805000000020003" pitchFamily="50" charset="0"/>
                <a:cs typeface="Cavolini" panose="03000502040302020204" pitchFamily="66" charset="0"/>
              </a:rPr>
              <a:t>ea</a:t>
            </a:r>
            <a:r>
              <a:rPr lang="en-GB" sz="1200" dirty="0" smtClean="0">
                <a:latin typeface="Letterjoin-Air Plus 1" panose="02000805000000020003" pitchFamily="50" charset="0"/>
                <a:cs typeface="Cavolini" panose="03000502040302020204" pitchFamily="66" charset="0"/>
              </a:rPr>
              <a:t>’ words onto pieces of paper, you will need each one writing twice, turn them all over and take it in turns to try and match the same words together. </a:t>
            </a:r>
            <a:endParaRPr lang="en-GB" sz="1200" dirty="0">
              <a:latin typeface="Letterjoin-Air Plus 1" panose="02000805000000020003" pitchFamily="50" charset="0"/>
              <a:cs typeface="Cavolini" panose="03000502040302020204" pitchFamily="66" charset="0"/>
            </a:endParaRPr>
          </a:p>
        </p:txBody>
      </p:sp>
      <p:sp>
        <p:nvSpPr>
          <p:cNvPr id="38" name="TextBox 37">
            <a:extLst>
              <a:ext uri="{FF2B5EF4-FFF2-40B4-BE49-F238E27FC236}">
                <a16:creationId xmlns:a16="http://schemas.microsoft.com/office/drawing/2014/main" id="{100C7057-B648-43B8-B516-EB588B754C34}"/>
              </a:ext>
            </a:extLst>
          </p:cNvPr>
          <p:cNvSpPr txBox="1"/>
          <p:nvPr/>
        </p:nvSpPr>
        <p:spPr>
          <a:xfrm>
            <a:off x="1750831" y="965507"/>
            <a:ext cx="10115861" cy="95410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Day 1 – Learn it. What sound does it make, what does it look like? Day 2 – Use the grapheme to write the words correctly, read them out loud to check. Day 3 – Match the word to the pictures. </a:t>
            </a:r>
          </a:p>
          <a:p>
            <a:r>
              <a:rPr lang="en-GB" sz="1400" dirty="0" smtClean="0">
                <a:latin typeface="Letterjoin-Air Plus 1" panose="02000805000000020003" pitchFamily="50" charset="0"/>
                <a:cs typeface="Cavolini" panose="03000502040302020204" pitchFamily="66" charset="0"/>
              </a:rPr>
              <a:t>Day 4 – Make a matching game of the ‘</a:t>
            </a:r>
            <a:r>
              <a:rPr lang="en-GB" sz="1400" dirty="0" err="1" smtClean="0">
                <a:latin typeface="Letterjoin-Air Plus 1" panose="02000805000000020003" pitchFamily="50" charset="0"/>
                <a:cs typeface="Cavolini" panose="03000502040302020204" pitchFamily="66" charset="0"/>
              </a:rPr>
              <a:t>ea</a:t>
            </a:r>
            <a:r>
              <a:rPr lang="en-GB" sz="1400" dirty="0" smtClean="0">
                <a:latin typeface="Letterjoin-Air Plus 1" panose="02000805000000020003" pitchFamily="50" charset="0"/>
                <a:cs typeface="Cavolini" panose="03000502040302020204" pitchFamily="66" charset="0"/>
              </a:rPr>
              <a:t>’ sound – see below. </a:t>
            </a:r>
          </a:p>
          <a:p>
            <a:r>
              <a:rPr lang="en-GB" sz="1400" dirty="0" smtClean="0">
                <a:latin typeface="Letterjoin-Air Plus 1" panose="02000805000000020003" pitchFamily="50" charset="0"/>
                <a:cs typeface="Cavolini" panose="03000502040302020204" pitchFamily="66" charset="0"/>
              </a:rPr>
              <a:t>Day 5 – Play the matching game with a family member.</a:t>
            </a:r>
            <a:endParaRPr lang="en-GB" sz="1400"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3"/>
          <a:stretch>
            <a:fillRect/>
          </a:stretch>
        </p:blipFill>
        <p:spPr>
          <a:xfrm>
            <a:off x="21216" y="2717275"/>
            <a:ext cx="3125214" cy="4279969"/>
          </a:xfrm>
          <a:prstGeom prst="rect">
            <a:avLst/>
          </a:prstGeom>
        </p:spPr>
      </p:pic>
      <p:pic>
        <p:nvPicPr>
          <p:cNvPr id="5" name="Picture 4"/>
          <p:cNvPicPr>
            <a:picLocks noChangeAspect="1"/>
          </p:cNvPicPr>
          <p:nvPr/>
        </p:nvPicPr>
        <p:blipFill>
          <a:blip r:embed="rId4"/>
          <a:stretch>
            <a:fillRect/>
          </a:stretch>
        </p:blipFill>
        <p:spPr>
          <a:xfrm>
            <a:off x="3580680" y="3281795"/>
            <a:ext cx="3617788" cy="3556039"/>
          </a:xfrm>
          <a:prstGeom prst="rect">
            <a:avLst/>
          </a:prstGeom>
        </p:spPr>
      </p:pic>
      <p:pic>
        <p:nvPicPr>
          <p:cNvPr id="7" name="Picture 6"/>
          <p:cNvPicPr>
            <a:picLocks noChangeAspect="1"/>
          </p:cNvPicPr>
          <p:nvPr/>
        </p:nvPicPr>
        <p:blipFill>
          <a:blip r:embed="rId5"/>
          <a:stretch>
            <a:fillRect/>
          </a:stretch>
        </p:blipFill>
        <p:spPr>
          <a:xfrm>
            <a:off x="7691922" y="2355317"/>
            <a:ext cx="3884314" cy="2929155"/>
          </a:xfrm>
          <a:prstGeom prst="rect">
            <a:avLst/>
          </a:prstGeom>
        </p:spPr>
      </p:pic>
      <p:sp>
        <p:nvSpPr>
          <p:cNvPr id="11" name="TextBox 10"/>
          <p:cNvSpPr txBox="1"/>
          <p:nvPr/>
        </p:nvSpPr>
        <p:spPr>
          <a:xfrm>
            <a:off x="2370009" y="1912339"/>
            <a:ext cx="5695382" cy="1754326"/>
          </a:xfrm>
          <a:prstGeom prst="rect">
            <a:avLst/>
          </a:prstGeom>
          <a:noFill/>
        </p:spPr>
        <p:txBody>
          <a:bodyPr wrap="square" rtlCol="0">
            <a:spAutoFit/>
          </a:bodyPr>
          <a:lstStyle/>
          <a:p>
            <a:r>
              <a:rPr lang="en-GB" dirty="0" smtClean="0">
                <a:solidFill>
                  <a:srgbClr val="FF0000"/>
                </a:solidFill>
                <a:latin typeface="Letterjoin-Air Plus 1" panose="02000805000000020003" pitchFamily="50" charset="0"/>
              </a:rPr>
              <a:t>Remember,  there are some great videos on </a:t>
            </a:r>
            <a:r>
              <a:rPr lang="en-GB" dirty="0" err="1">
                <a:solidFill>
                  <a:srgbClr val="FF0000"/>
                </a:solidFill>
                <a:latin typeface="Letterjoin-Air Plus 1" panose="02000805000000020003" pitchFamily="50" charset="0"/>
              </a:rPr>
              <a:t>Y</a:t>
            </a:r>
            <a:r>
              <a:rPr lang="en-GB" dirty="0" err="1" smtClean="0">
                <a:solidFill>
                  <a:srgbClr val="FF0000"/>
                </a:solidFill>
                <a:latin typeface="Letterjoin-Air Plus 1" panose="02000805000000020003" pitchFamily="50" charset="0"/>
              </a:rPr>
              <a:t>outube</a:t>
            </a:r>
            <a:r>
              <a:rPr lang="en-GB" dirty="0" smtClean="0">
                <a:solidFill>
                  <a:srgbClr val="FF0000"/>
                </a:solidFill>
                <a:latin typeface="Letterjoin-Air Plus 1" panose="02000805000000020003" pitchFamily="50" charset="0"/>
              </a:rPr>
              <a:t> to help. Ruth </a:t>
            </a:r>
            <a:r>
              <a:rPr lang="en-GB" dirty="0" err="1" smtClean="0">
                <a:solidFill>
                  <a:srgbClr val="FF0000"/>
                </a:solidFill>
                <a:latin typeface="Letterjoin-Air Plus 1" panose="02000805000000020003" pitchFamily="50" charset="0"/>
              </a:rPr>
              <a:t>Miskin</a:t>
            </a:r>
            <a:r>
              <a:rPr lang="en-GB" dirty="0" smtClean="0">
                <a:solidFill>
                  <a:srgbClr val="FF0000"/>
                </a:solidFill>
                <a:latin typeface="Letterjoin-Air Plus 1" panose="02000805000000020003" pitchFamily="50" charset="0"/>
              </a:rPr>
              <a:t> Training set 3 speed sounds and spelling lessons are definitely worth while</a:t>
            </a:r>
            <a:r>
              <a:rPr lang="en-GB" dirty="0">
                <a:solidFill>
                  <a:srgbClr val="FF0000"/>
                </a:solidFill>
                <a:latin typeface="Letterjoin-Air Plus 1" panose="02000805000000020003" pitchFamily="50" charset="0"/>
              </a:rPr>
              <a:t> </a:t>
            </a:r>
            <a:r>
              <a:rPr lang="en-GB" dirty="0" smtClean="0">
                <a:solidFill>
                  <a:srgbClr val="FF0000"/>
                </a:solidFill>
                <a:latin typeface="Letterjoin-Air Plus 1" panose="02000805000000020003" pitchFamily="50" charset="0"/>
              </a:rPr>
              <a:t>in teaching your child and set 2 are great for recap lessons.</a:t>
            </a:r>
            <a:endParaRPr lang="en-GB" dirty="0">
              <a:solidFill>
                <a:srgbClr val="FF0000"/>
              </a:solidFill>
              <a:latin typeface="Letterjoin-Air Plus 1" panose="02000805000000020003" pitchFamily="50" charset="0"/>
            </a:endParaRPr>
          </a:p>
        </p:txBody>
      </p:sp>
    </p:spTree>
    <p:extLst>
      <p:ext uri="{BB962C8B-B14F-4D97-AF65-F5344CB8AC3E}">
        <p14:creationId xmlns:p14="http://schemas.microsoft.com/office/powerpoint/2010/main" val="29432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152428" y="106084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9" name="TextBox 38">
            <a:extLst>
              <a:ext uri="{FF2B5EF4-FFF2-40B4-BE49-F238E27FC236}">
                <a16:creationId xmlns:a16="http://schemas.microsoft.com/office/drawing/2014/main" id="{273C07E5-7D33-46A6-A57B-1CB21BFDBEB1}"/>
              </a:ext>
            </a:extLst>
          </p:cNvPr>
          <p:cNvSpPr txBox="1"/>
          <p:nvPr/>
        </p:nvSpPr>
        <p:spPr>
          <a:xfrm>
            <a:off x="2912289" y="1003328"/>
            <a:ext cx="8270157" cy="1046440"/>
          </a:xfrm>
          <a:prstGeom prst="rect">
            <a:avLst/>
          </a:prstGeom>
          <a:noFill/>
        </p:spPr>
        <p:txBody>
          <a:bodyPr wrap="square" rtlCol="0">
            <a:spAutoFit/>
          </a:bodyPr>
          <a:lstStyle/>
          <a:p>
            <a:r>
              <a:rPr lang="en-GB" sz="1200" b="1" u="sng" dirty="0" smtClean="0">
                <a:latin typeface="Letterjoin-Air Plus 1" panose="02000805000000020003" pitchFamily="50" charset="0"/>
                <a:cs typeface="Cavolini" panose="03000502040302020204" pitchFamily="66" charset="0"/>
              </a:rPr>
              <a:t>Write a set of instructions. </a:t>
            </a:r>
            <a:endParaRPr lang="en-GB" sz="1200" b="1" u="sng"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Instructions give a clear guide for people to follow.  Your task is to write a set of This week, we will continue writing instructions, because I know that now you will be amazing at it. </a:t>
            </a:r>
            <a:endParaRPr lang="en-GB" sz="1200" dirty="0">
              <a:latin typeface="Letterjoin-Air Plus 1" panose="02000805000000020003" pitchFamily="50" charset="0"/>
              <a:cs typeface="Cavolini" panose="03000502040302020204" pitchFamily="66" charset="0"/>
            </a:endParaRPr>
          </a:p>
          <a:p>
            <a:endParaRPr lang="en-GB" sz="1400" b="1" u="sng" dirty="0">
              <a:latin typeface="Letterjoin-Air Plus 1" panose="02000805000000020003" pitchFamily="50" charset="0"/>
              <a:cs typeface="Cavolini" panose="03000502040302020204" pitchFamily="66" charset="0"/>
            </a:endParaRPr>
          </a:p>
        </p:txBody>
      </p:sp>
      <p:sp>
        <p:nvSpPr>
          <p:cNvPr id="9" name="TextBox 8">
            <a:extLst>
              <a:ext uri="{FF2B5EF4-FFF2-40B4-BE49-F238E27FC236}">
                <a16:creationId xmlns:a16="http://schemas.microsoft.com/office/drawing/2014/main" id="{B3D25008-87B7-4016-ADE0-F61BC28891E5}"/>
              </a:ext>
            </a:extLst>
          </p:cNvPr>
          <p:cNvSpPr txBox="1"/>
          <p:nvPr/>
        </p:nvSpPr>
        <p:spPr>
          <a:xfrm>
            <a:off x="4043441" y="1918808"/>
            <a:ext cx="3374123" cy="5170646"/>
          </a:xfrm>
          <a:prstGeom prst="rect">
            <a:avLst/>
          </a:prstGeom>
          <a:noFill/>
        </p:spPr>
        <p:txBody>
          <a:bodyPr wrap="square" rtlCol="0">
            <a:spAutoFit/>
          </a:bodyPr>
          <a:lstStyle/>
          <a:p>
            <a:r>
              <a:rPr lang="en-GB" sz="1200" dirty="0" smtClean="0">
                <a:latin typeface="Letterjoin-Air Plus 1" panose="02000805000000020003" pitchFamily="50" charset="0"/>
                <a:cs typeface="Cavolini" panose="03000502040302020204" pitchFamily="66" charset="0"/>
              </a:rPr>
              <a:t>Day 1 - Draw and label what you will need to complete this activity.</a:t>
            </a:r>
          </a:p>
          <a:p>
            <a:endParaRPr lang="en-GB" sz="1200" dirty="0" smtClean="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2 – Draw the 4 steps that you will complete and put them in order. Add words to order the pictures e.g. First, then, next, after that, finally.  Check that your instructions work by following them yourself. </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3 – Draft some simple sentences using the pictures and sentence starters that you made on day 2. </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4 – Edit and improve your sentences, Check your spelling, look for finger spaces, find and use capital letters and full stops. Challenge – Add some description words </a:t>
            </a:r>
            <a:r>
              <a:rPr lang="en-GB" sz="1200" dirty="0" err="1" smtClean="0">
                <a:latin typeface="Letterjoin-Air Plus 1" panose="02000805000000020003" pitchFamily="50" charset="0"/>
                <a:cs typeface="Cavolini" panose="03000502040302020204" pitchFamily="66" charset="0"/>
              </a:rPr>
              <a:t>e.g</a:t>
            </a:r>
            <a:r>
              <a:rPr lang="en-GB" sz="1200" dirty="0" smtClean="0">
                <a:latin typeface="Letterjoin-Air Plus 1" panose="02000805000000020003" pitchFamily="50" charset="0"/>
                <a:cs typeface="Cavolini" panose="03000502040302020204" pitchFamily="66" charset="0"/>
              </a:rPr>
              <a:t> brown mud, cold water.</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5 – Publish, write up your instructions. Copy your edited draft using your best handwriting. Save your work to show me.</a:t>
            </a:r>
          </a:p>
          <a:p>
            <a:endParaRPr lang="en-GB" dirty="0">
              <a:latin typeface="Letterjoin-Air Plus 1" panose="02000805000000020003" pitchFamily="50" charset="0"/>
              <a:cs typeface="Cavolini" panose="03000502040302020204" pitchFamily="66" charset="0"/>
            </a:endParaRPr>
          </a:p>
        </p:txBody>
      </p:sp>
      <p:pic>
        <p:nvPicPr>
          <p:cNvPr id="4" name="Picture 3"/>
          <p:cNvPicPr>
            <a:picLocks noChangeAspect="1"/>
          </p:cNvPicPr>
          <p:nvPr/>
        </p:nvPicPr>
        <p:blipFill>
          <a:blip r:embed="rId2"/>
          <a:stretch>
            <a:fillRect/>
          </a:stretch>
        </p:blipFill>
        <p:spPr>
          <a:xfrm>
            <a:off x="381009" y="2322774"/>
            <a:ext cx="3232437" cy="4154026"/>
          </a:xfrm>
          <a:prstGeom prst="rect">
            <a:avLst/>
          </a:prstGeom>
        </p:spPr>
      </p:pic>
      <p:pic>
        <p:nvPicPr>
          <p:cNvPr id="5" name="Picture 4"/>
          <p:cNvPicPr>
            <a:picLocks noChangeAspect="1"/>
          </p:cNvPicPr>
          <p:nvPr/>
        </p:nvPicPr>
        <p:blipFill>
          <a:blip r:embed="rId3"/>
          <a:stretch>
            <a:fillRect/>
          </a:stretch>
        </p:blipFill>
        <p:spPr>
          <a:xfrm>
            <a:off x="7847559" y="1788074"/>
            <a:ext cx="3581429" cy="4820573"/>
          </a:xfrm>
          <a:prstGeom prst="rect">
            <a:avLst/>
          </a:prstGeom>
        </p:spPr>
      </p:pic>
    </p:spTree>
    <p:extLst>
      <p:ext uri="{BB962C8B-B14F-4D97-AF65-F5344CB8AC3E}">
        <p14:creationId xmlns:p14="http://schemas.microsoft.com/office/powerpoint/2010/main" val="240836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63970" y="286831"/>
            <a:ext cx="114851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Spelling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Use look, cover, write, check to learn the common Exception words. </a:t>
            </a:r>
            <a:endParaRPr lang="en-GB" sz="1400" dirty="0">
              <a:latin typeface="Letterjoin-Air Plus 1" panose="02000805000000020003" pitchFamily="50" charset="0"/>
              <a:cs typeface="Cavolini" panose="0300050204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08783829"/>
              </p:ext>
            </p:extLst>
          </p:nvPr>
        </p:nvGraphicFramePr>
        <p:xfrm>
          <a:off x="1942567" y="1525929"/>
          <a:ext cx="9435180" cy="4900271"/>
        </p:xfrm>
        <a:graphic>
          <a:graphicData uri="http://schemas.openxmlformats.org/drawingml/2006/table">
            <a:tbl>
              <a:tblPr firstRow="1" bandRow="1">
                <a:tableStyleId>{616DA210-FB5B-4158-B5E0-FEB733F419BA}</a:tableStyleId>
              </a:tblPr>
              <a:tblGrid>
                <a:gridCol w="1887036">
                  <a:extLst>
                    <a:ext uri="{9D8B030D-6E8A-4147-A177-3AD203B41FA5}">
                      <a16:colId xmlns:a16="http://schemas.microsoft.com/office/drawing/2014/main" val="4020973392"/>
                    </a:ext>
                  </a:extLst>
                </a:gridCol>
                <a:gridCol w="1887036">
                  <a:extLst>
                    <a:ext uri="{9D8B030D-6E8A-4147-A177-3AD203B41FA5}">
                      <a16:colId xmlns:a16="http://schemas.microsoft.com/office/drawing/2014/main" val="2856073923"/>
                    </a:ext>
                  </a:extLst>
                </a:gridCol>
                <a:gridCol w="1887036">
                  <a:extLst>
                    <a:ext uri="{9D8B030D-6E8A-4147-A177-3AD203B41FA5}">
                      <a16:colId xmlns:a16="http://schemas.microsoft.com/office/drawing/2014/main" val="3061152333"/>
                    </a:ext>
                  </a:extLst>
                </a:gridCol>
                <a:gridCol w="1887036">
                  <a:extLst>
                    <a:ext uri="{9D8B030D-6E8A-4147-A177-3AD203B41FA5}">
                      <a16:colId xmlns:a16="http://schemas.microsoft.com/office/drawing/2014/main" val="3816595594"/>
                    </a:ext>
                  </a:extLst>
                </a:gridCol>
                <a:gridCol w="1887036">
                  <a:extLst>
                    <a:ext uri="{9D8B030D-6E8A-4147-A177-3AD203B41FA5}">
                      <a16:colId xmlns:a16="http://schemas.microsoft.com/office/drawing/2014/main" val="2859039443"/>
                    </a:ext>
                  </a:extLst>
                </a:gridCol>
              </a:tblGrid>
              <a:tr h="370840">
                <a:tc>
                  <a:txBody>
                    <a:bodyPr/>
                    <a:lstStyle/>
                    <a:p>
                      <a:r>
                        <a:rPr lang="en-GB" dirty="0" smtClean="0"/>
                        <a:t>Look</a:t>
                      </a:r>
                      <a:endParaRPr lang="en-GB" dirty="0"/>
                    </a:p>
                  </a:txBody>
                  <a:tcPr/>
                </a:tc>
                <a:tc>
                  <a:txBody>
                    <a:bodyPr/>
                    <a:lstStyle/>
                    <a:p>
                      <a:r>
                        <a:rPr lang="en-GB" dirty="0" smtClean="0"/>
                        <a:t>Cover and say</a:t>
                      </a:r>
                      <a:endParaRPr lang="en-GB" dirty="0"/>
                    </a:p>
                  </a:txBody>
                  <a:tcPr/>
                </a:tc>
                <a:tc>
                  <a:txBody>
                    <a:bodyPr/>
                    <a:lstStyle/>
                    <a:p>
                      <a:r>
                        <a:rPr lang="en-GB" dirty="0" smtClean="0"/>
                        <a:t>Write and check</a:t>
                      </a:r>
                      <a:endParaRPr lang="en-GB" dirty="0"/>
                    </a:p>
                  </a:txBody>
                  <a:tcPr/>
                </a:tc>
                <a:tc>
                  <a:txBody>
                    <a:bodyPr/>
                    <a:lstStyle/>
                    <a:p>
                      <a:r>
                        <a:rPr lang="en-GB" dirty="0" smtClean="0"/>
                        <a:t>Amend errors</a:t>
                      </a:r>
                      <a:endParaRPr lang="en-GB" dirty="0"/>
                    </a:p>
                  </a:txBody>
                  <a:tcPr/>
                </a:tc>
                <a:tc>
                  <a:txBody>
                    <a:bodyPr/>
                    <a:lstStyle/>
                    <a:p>
                      <a:r>
                        <a:rPr lang="en-GB" dirty="0" smtClean="0"/>
                        <a:t>Repeat</a:t>
                      </a:r>
                      <a:endParaRPr lang="en-GB" dirty="0"/>
                    </a:p>
                  </a:txBody>
                  <a:tcPr/>
                </a:tc>
                <a:extLst>
                  <a:ext uri="{0D108BD9-81ED-4DB2-BD59-A6C34878D82A}">
                    <a16:rowId xmlns:a16="http://schemas.microsoft.com/office/drawing/2014/main" val="465327587"/>
                  </a:ext>
                </a:extLst>
              </a:tr>
              <a:tr h="370840">
                <a:tc>
                  <a:txBody>
                    <a:bodyPr/>
                    <a:lstStyle/>
                    <a:p>
                      <a:r>
                        <a:rPr lang="en-GB" dirty="0" smtClean="0">
                          <a:latin typeface="Letterjoin-Air Plus 1" panose="02000805000000020003" pitchFamily="50" charset="0"/>
                        </a:rPr>
                        <a:t>some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19476131"/>
                  </a:ext>
                </a:extLst>
              </a:tr>
              <a:tr h="370840">
                <a:tc>
                  <a:txBody>
                    <a:bodyPr/>
                    <a:lstStyle/>
                    <a:p>
                      <a:r>
                        <a:rPr lang="en-GB" dirty="0" smtClean="0">
                          <a:latin typeface="Letterjoin-Air Plus 1" panose="02000805000000020003" pitchFamily="50" charset="0"/>
                        </a:rPr>
                        <a:t>come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52654412"/>
                  </a:ext>
                </a:extLst>
              </a:tr>
              <a:tr h="370840">
                <a:tc>
                  <a:txBody>
                    <a:bodyPr/>
                    <a:lstStyle/>
                    <a:p>
                      <a:r>
                        <a:rPr lang="en-GB" dirty="0" smtClean="0">
                          <a:latin typeface="Letterjoin-Air Plus 1" panose="02000805000000020003" pitchFamily="50" charset="0"/>
                        </a:rPr>
                        <a:t>love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54465752"/>
                  </a:ext>
                </a:extLst>
              </a:tr>
              <a:tr h="370840">
                <a:tc>
                  <a:txBody>
                    <a:bodyPr/>
                    <a:lstStyle/>
                    <a:p>
                      <a:r>
                        <a:rPr lang="en-GB" dirty="0" smtClean="0">
                          <a:latin typeface="Letterjoin-Air Plus 1" panose="02000805000000020003" pitchFamily="50" charset="0"/>
                        </a:rPr>
                        <a:t>where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26650142"/>
                  </a:ext>
                </a:extLst>
              </a:tr>
              <a:tr h="370840">
                <a:tc>
                  <a:txBody>
                    <a:bodyPr/>
                    <a:lstStyle/>
                    <a:p>
                      <a:r>
                        <a:rPr lang="en-GB" dirty="0" smtClean="0">
                          <a:latin typeface="Letterjoin-Air Plus 1" panose="02000805000000020003" pitchFamily="50" charset="0"/>
                        </a:rPr>
                        <a:t>there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9139655"/>
                  </a:ext>
                </a:extLst>
              </a:tr>
              <a:tr h="370840">
                <a:tc>
                  <a:txBody>
                    <a:bodyPr/>
                    <a:lstStyle/>
                    <a:p>
                      <a:r>
                        <a:rPr lang="en-GB" dirty="0" smtClean="0">
                          <a:latin typeface="Letterjoin-Air Plus 1" panose="02000805000000020003" pitchFamily="50" charset="0"/>
                        </a:rPr>
                        <a:t>here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8239676"/>
                  </a:ext>
                </a:extLst>
              </a:tr>
              <a:tr h="450191">
                <a:tc>
                  <a:txBody>
                    <a:bodyPr/>
                    <a:lstStyle/>
                    <a:p>
                      <a:r>
                        <a:rPr lang="en-GB" dirty="0" smtClean="0">
                          <a:latin typeface="Letterjoin-Air Plus 1" panose="02000805000000020003" pitchFamily="50" charset="0"/>
                        </a:rPr>
                        <a:t>by</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70092734"/>
                  </a:ext>
                </a:extLst>
              </a:tr>
              <a:tr h="370840">
                <a:tc>
                  <a:txBody>
                    <a:bodyPr/>
                    <a:lstStyle/>
                    <a:p>
                      <a:r>
                        <a:rPr lang="en-GB" dirty="0" smtClean="0">
                          <a:latin typeface="Letterjoin-Air Plus 1" panose="02000805000000020003" pitchFamily="50" charset="0"/>
                        </a:rPr>
                        <a:t>so</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70943898"/>
                  </a:ext>
                </a:extLst>
              </a:tr>
              <a:tr h="370840">
                <a:tc>
                  <a:txBody>
                    <a:bodyPr/>
                    <a:lstStyle/>
                    <a:p>
                      <a:r>
                        <a:rPr lang="en-GB" dirty="0" smtClean="0">
                          <a:latin typeface="Letterjoin-Air Plus 1" panose="02000805000000020003" pitchFamily="50" charset="0"/>
                        </a:rPr>
                        <a:t>go</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589931867"/>
                  </a:ext>
                </a:extLst>
              </a:tr>
              <a:tr h="370840">
                <a:tc>
                  <a:txBody>
                    <a:bodyPr/>
                    <a:lstStyle/>
                    <a:p>
                      <a:r>
                        <a:rPr lang="en-GB" dirty="0" smtClean="0">
                          <a:latin typeface="Letterjoin-Air Plus 1" panose="02000805000000020003" pitchFamily="50" charset="0"/>
                        </a:rPr>
                        <a:t>no</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1588110857"/>
                  </a:ext>
                </a:extLst>
              </a:tr>
              <a:tr h="370840">
                <a:tc>
                  <a:txBody>
                    <a:bodyPr/>
                    <a:lstStyle/>
                    <a:p>
                      <a:r>
                        <a:rPr lang="en-GB" dirty="0" smtClean="0">
                          <a:latin typeface="Letterjoin-Air Plus 1" panose="02000805000000020003" pitchFamily="50" charset="0"/>
                        </a:rPr>
                        <a:t>your</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3228494322"/>
                  </a:ext>
                </a:extLst>
              </a:tr>
              <a:tr h="370840">
                <a:tc>
                  <a:txBody>
                    <a:bodyPr/>
                    <a:lstStyle/>
                    <a:p>
                      <a:r>
                        <a:rPr lang="en-GB" dirty="0" smtClean="0">
                          <a:latin typeface="Letterjoin-Air Plus 1" panose="02000805000000020003" pitchFamily="50" charset="0"/>
                        </a:rPr>
                        <a:t>has</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877139107"/>
                  </a:ext>
                </a:extLst>
              </a:tr>
            </a:tbl>
          </a:graphicData>
        </a:graphic>
      </p:graphicFrame>
    </p:spTree>
    <p:extLst>
      <p:ext uri="{BB962C8B-B14F-4D97-AF65-F5344CB8AC3E}">
        <p14:creationId xmlns:p14="http://schemas.microsoft.com/office/powerpoint/2010/main" val="2416382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901</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Cavolini</vt:lpstr>
      <vt:lpstr>League Spartan</vt:lpstr>
      <vt:lpstr>Letterjoin-Air Plus 1</vt:lpstr>
      <vt:lpstr>Times New Roman</vt:lpstr>
      <vt:lpstr>Office Theme</vt:lpstr>
      <vt:lpstr>Home Learning  activities WC 18.5.20 Year 1 CG  Teaching group.</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Gliddon</dc:creator>
  <cp:lastModifiedBy>Charlie Gliddon</cp:lastModifiedBy>
  <cp:revision>25</cp:revision>
  <dcterms:created xsi:type="dcterms:W3CDTF">2020-05-08T09:35:29Z</dcterms:created>
  <dcterms:modified xsi:type="dcterms:W3CDTF">2020-05-14T07:55:41Z</dcterms:modified>
</cp:coreProperties>
</file>