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1" r:id="rId2"/>
    <p:sldId id="262" r:id="rId3"/>
    <p:sldId id="257" r:id="rId4"/>
    <p:sldId id="275" r:id="rId5"/>
    <p:sldId id="260" r:id="rId6"/>
    <p:sldId id="278" r:id="rId7"/>
    <p:sldId id="279" r:id="rId8"/>
    <p:sldId id="280" r:id="rId9"/>
    <p:sldId id="261" r:id="rId10"/>
    <p:sldId id="274" r:id="rId11"/>
    <p:sldId id="277" r:id="rId12"/>
    <p:sldId id="264" r:id="rId13"/>
    <p:sldId id="265" r:id="rId14"/>
    <p:sldId id="266" r:id="rId15"/>
    <p:sldId id="267" r:id="rId16"/>
    <p:sldId id="276" r:id="rId17"/>
    <p:sldId id="273" r:id="rId18"/>
    <p:sldId id="268" r:id="rId19"/>
    <p:sldId id="270" r:id="rId20"/>
    <p:sldId id="269"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88686" autoAdjust="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6B3EC-F959-4EF7-A8AD-33C6FA2FFE28}" type="datetimeFigureOut">
              <a:rPr lang="en-GB" smtClean="0"/>
              <a:t>11/06/2020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3FFD6-2A0A-4A0F-9A66-2AF741C99EDC}" type="slidenum">
              <a:rPr lang="en-GB" smtClean="0"/>
              <a:t>‹#›</a:t>
            </a:fld>
            <a:endParaRPr lang="en-GB"/>
          </a:p>
        </p:txBody>
      </p:sp>
    </p:spTree>
    <p:extLst>
      <p:ext uri="{BB962C8B-B14F-4D97-AF65-F5344CB8AC3E}">
        <p14:creationId xmlns:p14="http://schemas.microsoft.com/office/powerpoint/2010/main" val="197593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E3FFD6-2A0A-4A0F-9A66-2AF741C99EDC}" type="slidenum">
              <a:rPr lang="en-GB" smtClean="0"/>
              <a:t>13</a:t>
            </a:fld>
            <a:endParaRPr lang="en-GB"/>
          </a:p>
        </p:txBody>
      </p:sp>
    </p:spTree>
    <p:extLst>
      <p:ext uri="{BB962C8B-B14F-4D97-AF65-F5344CB8AC3E}">
        <p14:creationId xmlns:p14="http://schemas.microsoft.com/office/powerpoint/2010/main" val="74084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38318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77357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344844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spTree>
    <p:extLst>
      <p:ext uri="{BB962C8B-B14F-4D97-AF65-F5344CB8AC3E}">
        <p14:creationId xmlns:p14="http://schemas.microsoft.com/office/powerpoint/2010/main" val="239379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44825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F80F29-D746-4BC8-995F-CD45B6A26CC6}"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62235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F80F29-D746-4BC8-995F-CD45B6A26CC6}"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271419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F80F29-D746-4BC8-995F-CD45B6A26CC6}" type="datetimeFigureOut">
              <a:rPr lang="en-GB" smtClean="0"/>
              <a:t>11/06/2020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24440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F80F29-D746-4BC8-995F-CD45B6A26CC6}" type="datetimeFigureOut">
              <a:rPr lang="en-GB" smtClean="0"/>
              <a:t>11/06/2020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95974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80F29-D746-4BC8-995F-CD45B6A26CC6}" type="datetimeFigureOut">
              <a:rPr lang="en-GB" smtClean="0"/>
              <a:t>11/06/2020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428393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F80F29-D746-4BC8-995F-CD45B6A26CC6}"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56840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F80F29-D746-4BC8-995F-CD45B6A26CC6}"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17478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80F29-D746-4BC8-995F-CD45B6A26CC6}" type="datetimeFigureOut">
              <a:rPr lang="en-GB" smtClean="0"/>
              <a:t>11/06/2020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8F9BE-E79C-426E-B51F-66D7AE840585}" type="slidenum">
              <a:rPr lang="en-GB" smtClean="0"/>
              <a:t>‹#›</a:t>
            </a:fld>
            <a:endParaRPr lang="en-GB"/>
          </a:p>
        </p:txBody>
      </p:sp>
    </p:spTree>
    <p:extLst>
      <p:ext uri="{BB962C8B-B14F-4D97-AF65-F5344CB8AC3E}">
        <p14:creationId xmlns:p14="http://schemas.microsoft.com/office/powerpoint/2010/main" val="2820702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S-0oPjtxeMs"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youtube.com/watch?v=zkgyezVCD3w&amp;list=PLzeI_liQYA2PmAsL2ZlgxrzDRui50S85X&amp;index=8&amp;t=0s"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46078" y="2189128"/>
            <a:ext cx="9144000" cy="2387600"/>
          </a:xfrm>
        </p:spPr>
        <p:txBody>
          <a:bodyPr>
            <a:normAutofit/>
          </a:bodyPr>
          <a:lstStyle/>
          <a:p>
            <a:r>
              <a:rPr lang="en-US" sz="4000" dirty="0">
                <a:ln w="0"/>
                <a:effectLst>
                  <a:reflection blurRad="6350" stA="53000" endA="300" endPos="35500" dir="5400000" sy="-90000" algn="bl" rotWithShape="0"/>
                </a:effectLst>
                <a:latin typeface="Letterjoin-Air Plus 1" panose="02000805000000020003" pitchFamily="50" charset="0"/>
              </a:rPr>
              <a:t>Home </a:t>
            </a:r>
            <a:r>
              <a:rPr lang="en-US" sz="4000" dirty="0" smtClean="0">
                <a:ln w="0"/>
                <a:effectLst>
                  <a:reflection blurRad="6350" stA="53000" endA="300" endPos="35500" dir="5400000" sy="-90000" algn="bl" rotWithShape="0"/>
                </a:effectLst>
                <a:latin typeface="Letterjoin-Air Plus 1" panose="02000805000000020003" pitchFamily="50" charset="0"/>
              </a:rPr>
              <a:t>Learning </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activities WC 15.6.20</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Teaching group.</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1/2 SC and HS</a:t>
            </a:r>
            <a:endParaRPr lang="en-GB" sz="4000" dirty="0"/>
          </a:p>
        </p:txBody>
      </p:sp>
      <p:grpSp>
        <p:nvGrpSpPr>
          <p:cNvPr id="5" name="Group 4">
            <a:extLst>
              <a:ext uri="{FF2B5EF4-FFF2-40B4-BE49-F238E27FC236}">
                <a16:creationId xmlns:a16="http://schemas.microsoft.com/office/drawing/2014/main" id="{E6AC9028-2FB5-4F8B-982D-28553FCC52B1}"/>
              </a:ext>
              <a:ext uri="{C183D7F6-B498-43B3-948B-1728B52AA6E4}">
                <adec:decorative xmlns="" xmlns:adec="http://schemas.microsoft.com/office/drawing/2017/decorative" val="1"/>
              </a:ext>
            </a:extLst>
          </p:cNvPr>
          <p:cNvGrpSpPr>
            <a:grpSpLocks noChangeAspect="1"/>
          </p:cNvGrpSpPr>
          <p:nvPr/>
        </p:nvGrpSpPr>
        <p:grpSpPr>
          <a:xfrm rot="20739652">
            <a:off x="1043271" y="1370539"/>
            <a:ext cx="1869565" cy="1533043"/>
            <a:chOff x="5439830" y="681154"/>
            <a:chExt cx="1789339" cy="1467258"/>
          </a:xfrm>
        </p:grpSpPr>
        <p:sp>
          <p:nvSpPr>
            <p:cNvPr id="6"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7"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8"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9"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0"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1"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2"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3"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4"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5"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6"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9"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20"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21"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latin typeface="Letterjoin-Air Plus 1" panose="02000805000000020003" pitchFamily="50" charset="0"/>
              </a:endParaRPr>
            </a:p>
          </p:txBody>
        </p:sp>
        <p:sp>
          <p:nvSpPr>
            <p:cNvPr id="22" name="TextBox 21">
              <a:extLst>
                <a:ext uri="{FF2B5EF4-FFF2-40B4-BE49-F238E27FC236}">
                  <a16:creationId xmlns:a16="http://schemas.microsoft.com/office/drawing/2014/main" id="{38B66773-1E70-4159-8710-7FC0A6CDB07B}"/>
                </a:ext>
              </a:extLst>
            </p:cNvPr>
            <p:cNvSpPr txBox="1"/>
            <p:nvPr/>
          </p:nvSpPr>
          <p:spPr>
            <a:xfrm>
              <a:off x="5631013" y="1365835"/>
              <a:ext cx="1392273" cy="324026"/>
            </a:xfrm>
            <a:prstGeom prst="rect">
              <a:avLst/>
            </a:prstGeom>
            <a:noFill/>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Letterjoin-Air Plus 1" panose="02000805000000020003" pitchFamily="50" charset="0"/>
                </a:rPr>
                <a:t>Challenge</a:t>
              </a:r>
              <a:endParaRPr lang="en-US" sz="1400" b="1" dirty="0">
                <a:ln w="28575">
                  <a:solidFill>
                    <a:schemeClr val="bg1"/>
                  </a:solidFill>
                </a:ln>
                <a:solidFill>
                  <a:srgbClr val="AC0000"/>
                </a:solidFill>
                <a:latin typeface="Letterjoin-Air Plus 1" panose="02000805000000020003" pitchFamily="50" charset="0"/>
              </a:endParaRPr>
            </a:p>
          </p:txBody>
        </p:sp>
      </p:grpSp>
    </p:spTree>
    <p:extLst>
      <p:ext uri="{BB962C8B-B14F-4D97-AF65-F5344CB8AC3E}">
        <p14:creationId xmlns:p14="http://schemas.microsoft.com/office/powerpoint/2010/main" val="320062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0" y="327813"/>
            <a:ext cx="11991703" cy="769441"/>
          </a:xfrm>
          <a:prstGeom prst="rect">
            <a:avLst/>
          </a:prstGeom>
          <a:noFill/>
        </p:spPr>
        <p:txBody>
          <a:bodyPr wrap="squar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English</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pic>
        <p:nvPicPr>
          <p:cNvPr id="2" name="Picture 1"/>
          <p:cNvPicPr>
            <a:picLocks noChangeAspect="1"/>
          </p:cNvPicPr>
          <p:nvPr/>
        </p:nvPicPr>
        <p:blipFill>
          <a:blip r:embed="rId2"/>
          <a:stretch>
            <a:fillRect/>
          </a:stretch>
        </p:blipFill>
        <p:spPr>
          <a:xfrm>
            <a:off x="7829568" y="1678209"/>
            <a:ext cx="3639058" cy="4525006"/>
          </a:xfrm>
          <a:prstGeom prst="rect">
            <a:avLst/>
          </a:prstGeom>
        </p:spPr>
      </p:pic>
      <p:pic>
        <p:nvPicPr>
          <p:cNvPr id="4" name="Picture 3"/>
          <p:cNvPicPr>
            <a:picLocks noChangeAspect="1"/>
          </p:cNvPicPr>
          <p:nvPr/>
        </p:nvPicPr>
        <p:blipFill>
          <a:blip r:embed="rId3"/>
          <a:stretch>
            <a:fillRect/>
          </a:stretch>
        </p:blipFill>
        <p:spPr>
          <a:xfrm>
            <a:off x="399031" y="1706788"/>
            <a:ext cx="7430537" cy="4496427"/>
          </a:xfrm>
          <a:prstGeom prst="rect">
            <a:avLst/>
          </a:prstGeom>
        </p:spPr>
      </p:pic>
    </p:spTree>
    <p:extLst>
      <p:ext uri="{BB962C8B-B14F-4D97-AF65-F5344CB8AC3E}">
        <p14:creationId xmlns:p14="http://schemas.microsoft.com/office/powerpoint/2010/main" val="231657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0" y="327813"/>
            <a:ext cx="11991703" cy="1446550"/>
          </a:xfrm>
          <a:prstGeom prst="rect">
            <a:avLst/>
          </a:prstGeom>
          <a:noFill/>
        </p:spPr>
        <p:txBody>
          <a:bodyPr wrap="squar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English example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sp>
        <p:nvSpPr>
          <p:cNvPr id="39" name="TextBox 38">
            <a:extLst>
              <a:ext uri="{FF2B5EF4-FFF2-40B4-BE49-F238E27FC236}">
                <a16:creationId xmlns:a16="http://schemas.microsoft.com/office/drawing/2014/main" id="{273C07E5-7D33-46A6-A57B-1CB21BFDBEB1}"/>
              </a:ext>
            </a:extLst>
          </p:cNvPr>
          <p:cNvSpPr txBox="1"/>
          <p:nvPr/>
        </p:nvSpPr>
        <p:spPr>
          <a:xfrm>
            <a:off x="3755570" y="2749767"/>
            <a:ext cx="4950823" cy="2862322"/>
          </a:xfrm>
          <a:prstGeom prst="rect">
            <a:avLst/>
          </a:prstGeom>
          <a:noFill/>
        </p:spPr>
        <p:txBody>
          <a:bodyPr wrap="square" rtlCol="0">
            <a:spAutoFit/>
          </a:bodyPr>
          <a:lstStyle/>
          <a:p>
            <a:pPr algn="just"/>
            <a:r>
              <a:rPr lang="en-GB" dirty="0" smtClean="0">
                <a:solidFill>
                  <a:srgbClr val="FF0000"/>
                </a:solidFill>
                <a:latin typeface="Letterjoin-Air Plus 1" panose="02000805000000020003" pitchFamily="50" charset="0"/>
                <a:cs typeface="Cavolini" panose="03000502040302020204" pitchFamily="66" charset="0"/>
              </a:rPr>
              <a:t>O</a:t>
            </a:r>
            <a:r>
              <a:rPr lang="en-GB" dirty="0" smtClean="0">
                <a:latin typeface="Letterjoin-Air Plus 1" panose="02000805000000020003" pitchFamily="50" charset="0"/>
                <a:cs typeface="Cavolini" panose="03000502040302020204" pitchFamily="66" charset="0"/>
              </a:rPr>
              <a:t>n </a:t>
            </a:r>
            <a:r>
              <a:rPr lang="en-GB" dirty="0" smtClean="0">
                <a:solidFill>
                  <a:srgbClr val="FF0000"/>
                </a:solidFill>
                <a:latin typeface="Letterjoin-Air Plus 1" panose="02000805000000020003" pitchFamily="50" charset="0"/>
                <a:cs typeface="Cavolini" panose="03000502040302020204" pitchFamily="66" charset="0"/>
              </a:rPr>
              <a:t>M</a:t>
            </a:r>
            <a:r>
              <a:rPr lang="en-GB" dirty="0" smtClean="0">
                <a:latin typeface="Letterjoin-Air Plus 1" panose="02000805000000020003" pitchFamily="50" charset="0"/>
                <a:cs typeface="Cavolini" panose="03000502040302020204" pitchFamily="66" charset="0"/>
              </a:rPr>
              <a:t>onday </a:t>
            </a:r>
            <a:r>
              <a:rPr lang="en-GB" dirty="0" smtClean="0">
                <a:solidFill>
                  <a:srgbClr val="FF0000"/>
                </a:solidFill>
                <a:latin typeface="Letterjoin-Air Plus 1" panose="02000805000000020003" pitchFamily="50" charset="0"/>
                <a:cs typeface="Cavolini" panose="03000502040302020204" pitchFamily="66" charset="0"/>
              </a:rPr>
              <a:t>I</a:t>
            </a:r>
            <a:r>
              <a:rPr lang="en-GB" dirty="0" smtClean="0">
                <a:latin typeface="Letterjoin-Air Plus 1" panose="02000805000000020003" pitchFamily="50" charset="0"/>
                <a:cs typeface="Cavolini" panose="03000502040302020204" pitchFamily="66" charset="0"/>
              </a:rPr>
              <a:t> woke up </a:t>
            </a:r>
            <a:r>
              <a:rPr lang="en-GB" dirty="0" smtClean="0">
                <a:solidFill>
                  <a:srgbClr val="FF0000"/>
                </a:solidFill>
                <a:latin typeface="Letterjoin-Air Plus 1" panose="02000805000000020003" pitchFamily="50" charset="0"/>
                <a:cs typeface="Cavolini" panose="03000502040302020204" pitchFamily="66" charset="0"/>
              </a:rPr>
              <a:t>and</a:t>
            </a:r>
            <a:r>
              <a:rPr lang="en-GB" dirty="0" smtClean="0">
                <a:latin typeface="Letterjoin-Air Plus 1" panose="02000805000000020003" pitchFamily="50" charset="0"/>
                <a:cs typeface="Cavolini" panose="03000502040302020204" pitchFamily="66" charset="0"/>
              </a:rPr>
              <a:t> went downstairs for my breakfast</a:t>
            </a:r>
            <a:r>
              <a:rPr lang="en-GB" dirty="0" smtClean="0">
                <a:solidFill>
                  <a:srgbClr val="FF0000"/>
                </a:solidFill>
                <a:latin typeface="Letterjoin-Air Plus 1" panose="02000805000000020003" pitchFamily="50" charset="0"/>
                <a:cs typeface="Cavolini" panose="03000502040302020204" pitchFamily="66" charset="0"/>
              </a:rPr>
              <a:t>. I</a:t>
            </a:r>
            <a:r>
              <a:rPr lang="en-GB" dirty="0" smtClean="0">
                <a:latin typeface="Letterjoin-Air Plus 1" panose="02000805000000020003" pitchFamily="50" charset="0"/>
                <a:cs typeface="Cavolini" panose="03000502040302020204" pitchFamily="66" charset="0"/>
              </a:rPr>
              <a:t> then spent time completing my school work  with my </a:t>
            </a:r>
            <a:r>
              <a:rPr lang="en-GB" dirty="0" smtClean="0">
                <a:solidFill>
                  <a:srgbClr val="FF0000"/>
                </a:solidFill>
                <a:latin typeface="Letterjoin-Air Plus 1" panose="02000805000000020003" pitchFamily="50" charset="0"/>
                <a:cs typeface="Cavolini" panose="03000502040302020204" pitchFamily="66" charset="0"/>
              </a:rPr>
              <a:t>M</a:t>
            </a:r>
            <a:r>
              <a:rPr lang="en-GB" dirty="0" smtClean="0">
                <a:latin typeface="Letterjoin-Air Plus 1" panose="02000805000000020003" pitchFamily="50" charset="0"/>
                <a:cs typeface="Cavolini" panose="03000502040302020204" pitchFamily="66" charset="0"/>
              </a:rPr>
              <a:t>um to help me</a:t>
            </a:r>
            <a:r>
              <a:rPr lang="en-GB" dirty="0" smtClean="0">
                <a:solidFill>
                  <a:srgbClr val="FF0000"/>
                </a:solidFill>
                <a:latin typeface="Letterjoin-Air Plus 1" panose="02000805000000020003" pitchFamily="50" charset="0"/>
                <a:cs typeface="Cavolini" panose="03000502040302020204" pitchFamily="66" charset="0"/>
              </a:rPr>
              <a:t>. I</a:t>
            </a:r>
            <a:r>
              <a:rPr lang="en-GB" dirty="0" smtClean="0">
                <a:latin typeface="Letterjoin-Air Plus 1" panose="02000805000000020003" pitchFamily="50" charset="0"/>
                <a:cs typeface="Cavolini" panose="03000502040302020204" pitchFamily="66" charset="0"/>
              </a:rPr>
              <a:t> then had some soup for my dinner with some bread</a:t>
            </a:r>
            <a:r>
              <a:rPr lang="en-GB" dirty="0" smtClean="0">
                <a:solidFill>
                  <a:srgbClr val="FF0000"/>
                </a:solidFill>
                <a:latin typeface="Letterjoin-Air Plus 1" panose="02000805000000020003" pitchFamily="50" charset="0"/>
                <a:cs typeface="Cavolini" panose="03000502040302020204" pitchFamily="66" charset="0"/>
              </a:rPr>
              <a:t>. A</a:t>
            </a:r>
            <a:r>
              <a:rPr lang="en-GB" dirty="0" smtClean="0">
                <a:latin typeface="Letterjoin-Air Plus 1" panose="02000805000000020003" pitchFamily="50" charset="0"/>
                <a:cs typeface="Cavolini" panose="03000502040302020204" pitchFamily="66" charset="0"/>
              </a:rPr>
              <a:t>fter lunch </a:t>
            </a:r>
            <a:r>
              <a:rPr lang="en-GB" dirty="0" smtClean="0">
                <a:solidFill>
                  <a:srgbClr val="FF0000"/>
                </a:solidFill>
                <a:latin typeface="Letterjoin-Air Plus 1" panose="02000805000000020003" pitchFamily="50" charset="0"/>
                <a:cs typeface="Cavolini" panose="03000502040302020204" pitchFamily="66" charset="0"/>
              </a:rPr>
              <a:t>I</a:t>
            </a:r>
            <a:r>
              <a:rPr lang="en-GB" dirty="0" smtClean="0">
                <a:latin typeface="Letterjoin-Air Plus 1" panose="02000805000000020003" pitchFamily="50" charset="0"/>
                <a:cs typeface="Cavolini" panose="03000502040302020204" pitchFamily="66" charset="0"/>
              </a:rPr>
              <a:t> went for a walk by the canal with my family </a:t>
            </a:r>
            <a:r>
              <a:rPr lang="en-GB" dirty="0" smtClean="0">
                <a:solidFill>
                  <a:srgbClr val="FF0000"/>
                </a:solidFill>
                <a:latin typeface="Letterjoin-Air Plus 1" panose="02000805000000020003" pitchFamily="50" charset="0"/>
                <a:cs typeface="Cavolini" panose="03000502040302020204" pitchFamily="66" charset="0"/>
              </a:rPr>
              <a:t>because </a:t>
            </a:r>
            <a:r>
              <a:rPr lang="en-GB" dirty="0" smtClean="0">
                <a:latin typeface="Letterjoin-Air Plus 1" panose="02000805000000020003" pitchFamily="50" charset="0"/>
                <a:cs typeface="Cavolini" panose="03000502040302020204" pitchFamily="66" charset="0"/>
              </a:rPr>
              <a:t>we wanted to have some exercise</a:t>
            </a:r>
            <a:r>
              <a:rPr lang="en-GB" dirty="0" smtClean="0">
                <a:solidFill>
                  <a:srgbClr val="FF0000"/>
                </a:solidFill>
                <a:latin typeface="Letterjoin-Air Plus 1" panose="02000805000000020003" pitchFamily="50" charset="0"/>
                <a:cs typeface="Cavolini" panose="03000502040302020204" pitchFamily="66" charset="0"/>
              </a:rPr>
              <a:t>. A</a:t>
            </a:r>
            <a:r>
              <a:rPr lang="en-GB" dirty="0" smtClean="0">
                <a:latin typeface="Letterjoin-Air Plus 1" panose="02000805000000020003" pitchFamily="50" charset="0"/>
                <a:cs typeface="Cavolini" panose="03000502040302020204" pitchFamily="66" charset="0"/>
              </a:rPr>
              <a:t>t the canal </a:t>
            </a:r>
            <a:r>
              <a:rPr lang="en-GB" dirty="0" smtClean="0">
                <a:solidFill>
                  <a:srgbClr val="FF0000"/>
                </a:solidFill>
                <a:latin typeface="Letterjoin-Air Plus 1" panose="02000805000000020003" pitchFamily="50" charset="0"/>
                <a:cs typeface="Cavolini" panose="03000502040302020204" pitchFamily="66" charset="0"/>
              </a:rPr>
              <a:t>I</a:t>
            </a:r>
            <a:r>
              <a:rPr lang="en-GB" dirty="0" smtClean="0">
                <a:latin typeface="Letterjoin-Air Plus 1" panose="02000805000000020003" pitchFamily="50" charset="0"/>
                <a:cs typeface="Cavolini" panose="03000502040302020204" pitchFamily="66" charset="0"/>
              </a:rPr>
              <a:t> saw some ducks </a:t>
            </a:r>
            <a:r>
              <a:rPr lang="en-GB" dirty="0" smtClean="0">
                <a:solidFill>
                  <a:srgbClr val="FF0000"/>
                </a:solidFill>
                <a:latin typeface="Letterjoin-Air Plus 1" panose="02000805000000020003" pitchFamily="50" charset="0"/>
                <a:cs typeface="Cavolini" panose="03000502040302020204" pitchFamily="66" charset="0"/>
              </a:rPr>
              <a:t>and</a:t>
            </a:r>
            <a:r>
              <a:rPr lang="en-GB" dirty="0" smtClean="0">
                <a:latin typeface="Letterjoin-Air Plus 1" panose="02000805000000020003" pitchFamily="50" charset="0"/>
                <a:cs typeface="Cavolini" panose="03000502040302020204" pitchFamily="66" charset="0"/>
              </a:rPr>
              <a:t> a massive swan</a:t>
            </a:r>
            <a:r>
              <a:rPr lang="en-GB" dirty="0" smtClean="0">
                <a:solidFill>
                  <a:srgbClr val="FF0000"/>
                </a:solidFill>
                <a:latin typeface="Letterjoin-Air Plus 1" panose="02000805000000020003" pitchFamily="50" charset="0"/>
                <a:cs typeface="Cavolini" panose="03000502040302020204" pitchFamily="66" charset="0"/>
              </a:rPr>
              <a:t>.</a:t>
            </a:r>
            <a:endParaRPr lang="en-GB" dirty="0" smtClean="0">
              <a:solidFill>
                <a:srgbClr val="FF0000"/>
              </a:solidFill>
              <a:latin typeface="Letterjoin-Air Plus 1" panose="02000805000000020003" pitchFamily="50" charset="0"/>
              <a:cs typeface="Cavolini" panose="03000502040302020204" pitchFamily="66" charset="0"/>
            </a:endParaRPr>
          </a:p>
        </p:txBody>
      </p:sp>
      <p:pic>
        <p:nvPicPr>
          <p:cNvPr id="2" name="Picture 1"/>
          <p:cNvPicPr>
            <a:picLocks noChangeAspect="1"/>
          </p:cNvPicPr>
          <p:nvPr/>
        </p:nvPicPr>
        <p:blipFill>
          <a:blip r:embed="rId2"/>
          <a:stretch>
            <a:fillRect/>
          </a:stretch>
        </p:blipFill>
        <p:spPr>
          <a:xfrm>
            <a:off x="5464808" y="2120731"/>
            <a:ext cx="1314633" cy="438211"/>
          </a:xfrm>
          <a:prstGeom prst="rect">
            <a:avLst/>
          </a:prstGeom>
        </p:spPr>
      </p:pic>
      <p:sp>
        <p:nvSpPr>
          <p:cNvPr id="4" name="TextBox 3"/>
          <p:cNvSpPr txBox="1"/>
          <p:nvPr/>
        </p:nvSpPr>
        <p:spPr>
          <a:xfrm>
            <a:off x="274320" y="2339836"/>
            <a:ext cx="2286000" cy="1754326"/>
          </a:xfrm>
          <a:prstGeom prst="rect">
            <a:avLst/>
          </a:prstGeom>
          <a:noFill/>
        </p:spPr>
        <p:txBody>
          <a:bodyPr wrap="square" rtlCol="0">
            <a:spAutoFit/>
          </a:bodyPr>
          <a:lstStyle/>
          <a:p>
            <a:r>
              <a:rPr lang="en-GB" dirty="0" smtClean="0">
                <a:latin typeface="Letter-join No-Lead 1" panose="02000503000000020003" pitchFamily="50" charset="0"/>
              </a:rPr>
              <a:t>Remember your:</a:t>
            </a:r>
          </a:p>
          <a:p>
            <a:pPr marL="285750" indent="-285750">
              <a:buFont typeface="Arial" panose="020B0604020202020204" pitchFamily="34" charset="0"/>
              <a:buChar char="•"/>
            </a:pPr>
            <a:r>
              <a:rPr lang="en-GB" dirty="0" smtClean="0">
                <a:latin typeface="Letter-join No-Lead 1" panose="02000503000000020003" pitchFamily="50" charset="0"/>
              </a:rPr>
              <a:t>Capital letters</a:t>
            </a:r>
          </a:p>
          <a:p>
            <a:pPr marL="285750" indent="-285750">
              <a:buFont typeface="Arial" panose="020B0604020202020204" pitchFamily="34" charset="0"/>
              <a:buChar char="•"/>
            </a:pPr>
            <a:r>
              <a:rPr lang="en-GB" dirty="0" smtClean="0">
                <a:latin typeface="Letter-join No-Lead 1" panose="02000503000000020003" pitchFamily="50" charset="0"/>
              </a:rPr>
              <a:t>Full Stops</a:t>
            </a:r>
          </a:p>
          <a:p>
            <a:pPr marL="285750" indent="-285750">
              <a:buFont typeface="Arial" panose="020B0604020202020204" pitchFamily="34" charset="0"/>
              <a:buChar char="•"/>
            </a:pPr>
            <a:r>
              <a:rPr lang="en-GB" dirty="0" smtClean="0">
                <a:latin typeface="Letter-join No-Lead 1" panose="02000503000000020003" pitchFamily="50" charset="0"/>
              </a:rPr>
              <a:t>Finger Spaces</a:t>
            </a:r>
          </a:p>
          <a:p>
            <a:pPr marL="285750" indent="-285750">
              <a:buFont typeface="Arial" panose="020B0604020202020204" pitchFamily="34" charset="0"/>
              <a:buChar char="•"/>
            </a:pPr>
            <a:r>
              <a:rPr lang="en-GB" dirty="0" smtClean="0">
                <a:latin typeface="Letter-join No-Lead 1" panose="02000503000000020003" pitchFamily="50" charset="0"/>
              </a:rPr>
              <a:t>Fred Fingers</a:t>
            </a:r>
          </a:p>
          <a:p>
            <a:pPr marL="285750" indent="-285750">
              <a:buFont typeface="Arial" panose="020B0604020202020204" pitchFamily="34" charset="0"/>
              <a:buChar char="•"/>
            </a:pPr>
            <a:r>
              <a:rPr lang="en-GB" dirty="0" smtClean="0">
                <a:latin typeface="Letter-join No-Lead 1" panose="02000503000000020003" pitchFamily="50" charset="0"/>
              </a:rPr>
              <a:t>‘Because’ ‘and’</a:t>
            </a:r>
          </a:p>
        </p:txBody>
      </p:sp>
    </p:spTree>
    <p:extLst>
      <p:ext uri="{BB962C8B-B14F-4D97-AF65-F5344CB8AC3E}">
        <p14:creationId xmlns:p14="http://schemas.microsoft.com/office/powerpoint/2010/main" val="354382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263970" y="286831"/>
            <a:ext cx="11485195"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Spelling</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1446703" y="1056272"/>
            <a:ext cx="10841550" cy="307777"/>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Use look, cover, write, check to learn the spelling rules for the sound ‘or’ in words using ‘al’. </a:t>
            </a:r>
            <a:endParaRPr lang="en-GB" sz="1400" dirty="0">
              <a:latin typeface="Letterjoin-Air Plus 1" panose="02000805000000020003" pitchFamily="50" charset="0"/>
              <a:cs typeface="Cavolini" panose="0300050204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64847461"/>
              </p:ext>
            </p:extLst>
          </p:nvPr>
        </p:nvGraphicFramePr>
        <p:xfrm>
          <a:off x="1942567" y="1525929"/>
          <a:ext cx="9435180" cy="4562048"/>
        </p:xfrm>
        <a:graphic>
          <a:graphicData uri="http://schemas.openxmlformats.org/drawingml/2006/table">
            <a:tbl>
              <a:tblPr firstRow="1" bandRow="1">
                <a:tableStyleId>{616DA210-FB5B-4158-B5E0-FEB733F419BA}</a:tableStyleId>
              </a:tblPr>
              <a:tblGrid>
                <a:gridCol w="1887036">
                  <a:extLst>
                    <a:ext uri="{9D8B030D-6E8A-4147-A177-3AD203B41FA5}">
                      <a16:colId xmlns:a16="http://schemas.microsoft.com/office/drawing/2014/main" val="4020973392"/>
                    </a:ext>
                  </a:extLst>
                </a:gridCol>
                <a:gridCol w="1887036">
                  <a:extLst>
                    <a:ext uri="{9D8B030D-6E8A-4147-A177-3AD203B41FA5}">
                      <a16:colId xmlns:a16="http://schemas.microsoft.com/office/drawing/2014/main" val="2856073923"/>
                    </a:ext>
                  </a:extLst>
                </a:gridCol>
                <a:gridCol w="1887036">
                  <a:extLst>
                    <a:ext uri="{9D8B030D-6E8A-4147-A177-3AD203B41FA5}">
                      <a16:colId xmlns:a16="http://schemas.microsoft.com/office/drawing/2014/main" val="3061152333"/>
                    </a:ext>
                  </a:extLst>
                </a:gridCol>
                <a:gridCol w="1887036">
                  <a:extLst>
                    <a:ext uri="{9D8B030D-6E8A-4147-A177-3AD203B41FA5}">
                      <a16:colId xmlns:a16="http://schemas.microsoft.com/office/drawing/2014/main" val="3816595594"/>
                    </a:ext>
                  </a:extLst>
                </a:gridCol>
                <a:gridCol w="1887036">
                  <a:extLst>
                    <a:ext uri="{9D8B030D-6E8A-4147-A177-3AD203B41FA5}">
                      <a16:colId xmlns:a16="http://schemas.microsoft.com/office/drawing/2014/main" val="2859039443"/>
                    </a:ext>
                  </a:extLst>
                </a:gridCol>
              </a:tblGrid>
              <a:tr h="406818">
                <a:tc>
                  <a:txBody>
                    <a:bodyPr/>
                    <a:lstStyle/>
                    <a:p>
                      <a:r>
                        <a:rPr lang="en-GB" dirty="0" smtClean="0"/>
                        <a:t>Look</a:t>
                      </a:r>
                      <a:endParaRPr lang="en-GB" dirty="0"/>
                    </a:p>
                  </a:txBody>
                  <a:tcPr/>
                </a:tc>
                <a:tc>
                  <a:txBody>
                    <a:bodyPr/>
                    <a:lstStyle/>
                    <a:p>
                      <a:r>
                        <a:rPr lang="en-GB" dirty="0" smtClean="0"/>
                        <a:t>Cover and say</a:t>
                      </a:r>
                      <a:endParaRPr lang="en-GB" dirty="0"/>
                    </a:p>
                  </a:txBody>
                  <a:tcPr/>
                </a:tc>
                <a:tc>
                  <a:txBody>
                    <a:bodyPr/>
                    <a:lstStyle/>
                    <a:p>
                      <a:r>
                        <a:rPr lang="en-GB" dirty="0" smtClean="0"/>
                        <a:t>Write and check</a:t>
                      </a:r>
                      <a:endParaRPr lang="en-GB" dirty="0"/>
                    </a:p>
                  </a:txBody>
                  <a:tcPr/>
                </a:tc>
                <a:tc>
                  <a:txBody>
                    <a:bodyPr/>
                    <a:lstStyle/>
                    <a:p>
                      <a:r>
                        <a:rPr lang="en-GB" dirty="0" smtClean="0"/>
                        <a:t>Amend errors</a:t>
                      </a:r>
                      <a:endParaRPr lang="en-GB" dirty="0"/>
                    </a:p>
                  </a:txBody>
                  <a:tcPr/>
                </a:tc>
                <a:tc>
                  <a:txBody>
                    <a:bodyPr/>
                    <a:lstStyle/>
                    <a:p>
                      <a:r>
                        <a:rPr lang="en-GB" dirty="0" smtClean="0"/>
                        <a:t>Repeat</a:t>
                      </a:r>
                      <a:endParaRPr lang="en-GB" dirty="0"/>
                    </a:p>
                  </a:txBody>
                  <a:tcPr/>
                </a:tc>
                <a:extLst>
                  <a:ext uri="{0D108BD9-81ED-4DB2-BD59-A6C34878D82A}">
                    <a16:rowId xmlns:a16="http://schemas.microsoft.com/office/drawing/2014/main" val="465327587"/>
                  </a:ext>
                </a:extLst>
              </a:tr>
              <a:tr h="406818">
                <a:tc>
                  <a:txBody>
                    <a:bodyPr/>
                    <a:lstStyle/>
                    <a:p>
                      <a:r>
                        <a:rPr lang="en-GB" dirty="0" smtClean="0">
                          <a:latin typeface="Letterjoin-Air Plus 1" panose="02000805000000020003" pitchFamily="50" charset="0"/>
                        </a:rPr>
                        <a:t>Right</a:t>
                      </a:r>
                      <a:endParaRPr lang="en-GB" dirty="0">
                        <a:latin typeface="Letterjoin-Air Plus 1" panose="02000805000000020003" pitchFamily="50" charset="0"/>
                      </a:endParaRPr>
                    </a:p>
                  </a:txBody>
                  <a:tcPr/>
                </a:tc>
                <a:tc>
                  <a:txBody>
                    <a:bodyPr/>
                    <a:lstStyle/>
                    <a:p>
                      <a:endParaRPr lang="en-GB" sz="1800" b="0" i="0" u="none" strike="noStrike" kern="1200" baseline="0" dirty="0" smtClean="0">
                        <a:solidFill>
                          <a:schemeClr val="tx1"/>
                        </a:solidFill>
                        <a:latin typeface="+mn-lt"/>
                        <a:ea typeface="+mn-ea"/>
                        <a:cs typeface="+mn-cs"/>
                      </a:endParaRP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19476131"/>
                  </a:ext>
                </a:extLst>
              </a:tr>
              <a:tr h="406818">
                <a:tc>
                  <a:txBody>
                    <a:bodyPr/>
                    <a:lstStyle/>
                    <a:p>
                      <a:r>
                        <a:rPr lang="en-GB" smtClean="0">
                          <a:latin typeface="Letterjoin-Air Plus 1" panose="02000805000000020003" pitchFamily="50" charset="0"/>
                        </a:rPr>
                        <a:t>Bright</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52654412"/>
                  </a:ext>
                </a:extLst>
              </a:tr>
              <a:tr h="406818">
                <a:tc>
                  <a:txBody>
                    <a:bodyPr/>
                    <a:lstStyle/>
                    <a:p>
                      <a:r>
                        <a:rPr lang="en-GB" smtClean="0">
                          <a:latin typeface="Letterjoin-Air Plus 1" panose="02000805000000020003" pitchFamily="50" charset="0"/>
                        </a:rPr>
                        <a:t>Light</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54465752"/>
                  </a:ext>
                </a:extLst>
              </a:tr>
              <a:tr h="406818">
                <a:tc>
                  <a:txBody>
                    <a:bodyPr/>
                    <a:lstStyle/>
                    <a:p>
                      <a:r>
                        <a:rPr lang="en-GB" smtClean="0">
                          <a:latin typeface="Letterjoin-Air Plus 1" panose="02000805000000020003" pitchFamily="50" charset="0"/>
                        </a:rPr>
                        <a:t>Night</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26650142"/>
                  </a:ext>
                </a:extLst>
              </a:tr>
              <a:tr h="406818">
                <a:tc>
                  <a:txBody>
                    <a:bodyPr/>
                    <a:lstStyle/>
                    <a:p>
                      <a:r>
                        <a:rPr lang="en-GB" dirty="0" smtClean="0">
                          <a:latin typeface="Letterjoin-Air Plus 1" panose="02000805000000020003" pitchFamily="50" charset="0"/>
                        </a:rPr>
                        <a:t>Fright</a:t>
                      </a:r>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69139655"/>
                  </a:ext>
                </a:extLst>
              </a:tr>
              <a:tr h="406818">
                <a:tc>
                  <a:txBody>
                    <a:bodyPr/>
                    <a:lstStyle/>
                    <a:p>
                      <a:r>
                        <a:rPr lang="en-GB" dirty="0" smtClean="0">
                          <a:latin typeface="Letterjoin-Air Plus 1" panose="02000805000000020003" pitchFamily="50" charset="0"/>
                        </a:rPr>
                        <a:t>Tight</a:t>
                      </a:r>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18239676"/>
                  </a:ext>
                </a:extLst>
              </a:tr>
              <a:tr h="493868">
                <a:tc>
                  <a:txBody>
                    <a:bodyPr/>
                    <a:lstStyle/>
                    <a:p>
                      <a:r>
                        <a:rPr lang="en-GB" dirty="0" smtClean="0">
                          <a:latin typeface="Letterjoin-Air Plus 1" panose="02000805000000020003" pitchFamily="50" charset="0"/>
                        </a:rPr>
                        <a:t>The</a:t>
                      </a:r>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170092734"/>
                  </a:ext>
                </a:extLst>
              </a:tr>
              <a:tr h="406818">
                <a:tc>
                  <a:txBody>
                    <a:bodyPr/>
                    <a:lstStyle/>
                    <a:p>
                      <a:r>
                        <a:rPr lang="en-GB" dirty="0" smtClean="0">
                          <a:latin typeface="Letterjoin-Air Plus 1" panose="02000805000000020003" pitchFamily="50" charset="0"/>
                        </a:rPr>
                        <a:t>To</a:t>
                      </a:r>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370943898"/>
                  </a:ext>
                </a:extLst>
              </a:tr>
              <a:tr h="406818">
                <a:tc>
                  <a:txBody>
                    <a:bodyPr/>
                    <a:lstStyle/>
                    <a:p>
                      <a:r>
                        <a:rPr lang="en-GB" dirty="0" smtClean="0">
                          <a:latin typeface="Letterjoin-Air Plus 1" panose="02000805000000020003" pitchFamily="50" charset="0"/>
                        </a:rPr>
                        <a:t>Do</a:t>
                      </a:r>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2589931867"/>
                  </a:ext>
                </a:extLst>
              </a:tr>
              <a:tr h="406818">
                <a:tc>
                  <a:txBody>
                    <a:bodyPr/>
                    <a:lstStyle/>
                    <a:p>
                      <a:r>
                        <a:rPr lang="en-GB" dirty="0" smtClean="0">
                          <a:latin typeface="Letterjoin-Air Plus 1" panose="02000805000000020003" pitchFamily="50" charset="0"/>
                        </a:rPr>
                        <a:t>Said</a:t>
                      </a:r>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1588110857"/>
                  </a:ext>
                </a:extLst>
              </a:tr>
            </a:tbl>
          </a:graphicData>
        </a:graphic>
      </p:graphicFrame>
    </p:spTree>
    <p:extLst>
      <p:ext uri="{BB962C8B-B14F-4D97-AF65-F5344CB8AC3E}">
        <p14:creationId xmlns:p14="http://schemas.microsoft.com/office/powerpoint/2010/main" val="2416382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928689" y="286831"/>
            <a:ext cx="815575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RE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1928689" y="1084422"/>
            <a:ext cx="10512769" cy="523220"/>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RE – We are looking at the religion Islam, and how and why Muslims celebrate and worship. </a:t>
            </a:r>
          </a:p>
          <a:p>
            <a:r>
              <a:rPr lang="en-GB" sz="1400" dirty="0" smtClean="0">
                <a:latin typeface="Letterjoin-Air Plus 1" panose="02000805000000020003" pitchFamily="50" charset="0"/>
                <a:cs typeface="Cavolini" panose="03000502040302020204" pitchFamily="66" charset="0"/>
              </a:rPr>
              <a:t>Can you remember what the answer to these questions?</a:t>
            </a:r>
            <a:endParaRPr lang="en-GB" sz="1400" dirty="0">
              <a:latin typeface="Letterjoin-Air Plus 1" panose="02000805000000020003" pitchFamily="50" charset="0"/>
              <a:cs typeface="Cavolini" panose="03000502040302020204" pitchFamily="66" charset="0"/>
            </a:endParaRPr>
          </a:p>
        </p:txBody>
      </p:sp>
      <p:sp>
        <p:nvSpPr>
          <p:cNvPr id="2" name="TextBox 1"/>
          <p:cNvSpPr txBox="1"/>
          <p:nvPr/>
        </p:nvSpPr>
        <p:spPr>
          <a:xfrm>
            <a:off x="293712" y="2243160"/>
            <a:ext cx="11653646" cy="2000548"/>
          </a:xfrm>
          <a:prstGeom prst="rect">
            <a:avLst/>
          </a:prstGeom>
          <a:noFill/>
        </p:spPr>
        <p:txBody>
          <a:bodyPr wrap="square" rtlCol="0">
            <a:spAutoFit/>
          </a:bodyPr>
          <a:lstStyle/>
          <a:p>
            <a:pPr marL="342900" indent="-342900">
              <a:buAutoNum type="arabicParenR"/>
            </a:pPr>
            <a:r>
              <a:rPr lang="en-GB" sz="3200" dirty="0" smtClean="0">
                <a:latin typeface="Letter-join No-Lead 1" panose="02000503000000020003" pitchFamily="50" charset="0"/>
              </a:rPr>
              <a:t>Where was Islam founded? Saudi Arabia.</a:t>
            </a:r>
          </a:p>
          <a:p>
            <a:pPr marL="342900" indent="-342900">
              <a:buAutoNum type="arabicParenR"/>
            </a:pPr>
            <a:r>
              <a:rPr lang="en-GB" sz="3200" dirty="0" smtClean="0">
                <a:latin typeface="Letter-join No-Lead 1" panose="02000503000000020003" pitchFamily="50" charset="0"/>
              </a:rPr>
              <a:t>What is the name of their God?  Allah</a:t>
            </a:r>
          </a:p>
          <a:p>
            <a:pPr marL="342900" indent="-342900">
              <a:buAutoNum type="arabicParenR"/>
            </a:pPr>
            <a:r>
              <a:rPr lang="en-GB" sz="3200" dirty="0" smtClean="0">
                <a:latin typeface="Letter-join No-Lead 1" panose="02000503000000020003" pitchFamily="50" charset="0"/>
              </a:rPr>
              <a:t>Who was the founded of Islam? </a:t>
            </a:r>
            <a:r>
              <a:rPr lang="en-GB" sz="2800" dirty="0" smtClean="0">
                <a:latin typeface="Letter-join No-Lead 1" panose="02000503000000020003" pitchFamily="50" charset="0"/>
              </a:rPr>
              <a:t>Muhammed (Peace be upon him)</a:t>
            </a:r>
          </a:p>
          <a:p>
            <a:pPr marL="342900" indent="-342900">
              <a:buAutoNum type="arabicParenR"/>
            </a:pPr>
            <a:r>
              <a:rPr lang="en-GB" sz="2800" dirty="0">
                <a:latin typeface="Letter-join No-Lead 1" panose="02000503000000020003" pitchFamily="50" charset="0"/>
              </a:rPr>
              <a:t> </a:t>
            </a:r>
            <a:r>
              <a:rPr lang="en-GB" sz="2800" dirty="0" smtClean="0">
                <a:latin typeface="Letter-join No-Lead 1" panose="02000503000000020003" pitchFamily="50" charset="0"/>
              </a:rPr>
              <a:t>What is the name of the Holy Book? The </a:t>
            </a:r>
            <a:r>
              <a:rPr lang="en-GB" sz="2800" dirty="0" err="1" smtClean="0">
                <a:latin typeface="Letter-join No-Lead 1" panose="02000503000000020003" pitchFamily="50" charset="0"/>
              </a:rPr>
              <a:t>Qu’ran</a:t>
            </a:r>
            <a:endParaRPr lang="en-GB" sz="2800" dirty="0">
              <a:latin typeface="Letter-join No-Lead 1" panose="02000503000000020003" pitchFamily="50" charset="0"/>
            </a:endParaRPr>
          </a:p>
        </p:txBody>
      </p:sp>
      <p:sp>
        <p:nvSpPr>
          <p:cNvPr id="4" name="Rounded Rectangle 3"/>
          <p:cNvSpPr/>
          <p:nvPr/>
        </p:nvSpPr>
        <p:spPr>
          <a:xfrm>
            <a:off x="5582653" y="2223972"/>
            <a:ext cx="2634915" cy="531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336632" y="2774420"/>
            <a:ext cx="2634915" cy="531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6412831" y="3329657"/>
            <a:ext cx="5117431" cy="570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6412831" y="3899468"/>
            <a:ext cx="2634915" cy="531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8116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266648" y="286831"/>
            <a:ext cx="947983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RE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2325597" y="1084422"/>
            <a:ext cx="10115861" cy="307777"/>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RE – We are going to be looking at stories from The </a:t>
            </a:r>
            <a:r>
              <a:rPr lang="en-GB" sz="1400" dirty="0" err="1" smtClean="0">
                <a:latin typeface="Letterjoin-Air Plus 1" panose="02000805000000020003" pitchFamily="50" charset="0"/>
                <a:cs typeface="Cavolini" panose="03000502040302020204" pitchFamily="66" charset="0"/>
              </a:rPr>
              <a:t>Qu’ran</a:t>
            </a:r>
            <a:r>
              <a:rPr lang="en-GB" sz="1400" dirty="0" smtClean="0">
                <a:latin typeface="Letterjoin-Air Plus 1" panose="02000805000000020003" pitchFamily="50" charset="0"/>
                <a:cs typeface="Cavolini" panose="03000502040302020204" pitchFamily="66" charset="0"/>
              </a:rPr>
              <a:t>. </a:t>
            </a:r>
            <a:endParaRPr lang="en-GB" sz="1400" dirty="0">
              <a:latin typeface="Letterjoin-Air Plus 1" panose="02000805000000020003" pitchFamily="50" charset="0"/>
              <a:cs typeface="Cavolini" panose="03000502040302020204" pitchFamily="66" charset="0"/>
            </a:endParaRPr>
          </a:p>
        </p:txBody>
      </p:sp>
      <p:sp>
        <p:nvSpPr>
          <p:cNvPr id="5" name="TextBox 4"/>
          <p:cNvSpPr txBox="1"/>
          <p:nvPr/>
        </p:nvSpPr>
        <p:spPr>
          <a:xfrm>
            <a:off x="196946" y="2329266"/>
            <a:ext cx="5809621" cy="3385542"/>
          </a:xfrm>
          <a:prstGeom prst="rect">
            <a:avLst/>
          </a:prstGeom>
          <a:noFill/>
        </p:spPr>
        <p:txBody>
          <a:bodyPr wrap="square" rtlCol="0">
            <a:spAutoFit/>
          </a:bodyPr>
          <a:lstStyle/>
          <a:p>
            <a:r>
              <a:rPr lang="en-GB" dirty="0" smtClean="0">
                <a:latin typeface="Letter-join No-Lead 1" panose="02000503000000020003" pitchFamily="50" charset="0"/>
              </a:rPr>
              <a:t>Watch the following clip about the story of Prophet Isa:</a:t>
            </a:r>
          </a:p>
          <a:p>
            <a:r>
              <a:rPr lang="en-GB" dirty="0">
                <a:hlinkClick r:id="rId2"/>
              </a:rPr>
              <a:t>https://www.youtube.com/watch?v=S-0oPjtxeMs</a:t>
            </a:r>
            <a:endParaRPr lang="en-GB" dirty="0">
              <a:latin typeface="Letter-join No-Lead 1" panose="02000503000000020003" pitchFamily="50" charset="0"/>
            </a:endParaRPr>
          </a:p>
          <a:p>
            <a:r>
              <a:rPr lang="en-GB" sz="3200" dirty="0" smtClean="0">
                <a:solidFill>
                  <a:srgbClr val="7030A0"/>
                </a:solidFill>
                <a:latin typeface="Letter-join No-Lead 1" panose="02000503000000020003" pitchFamily="50" charset="0"/>
              </a:rPr>
              <a:t>What was the Prophet called?</a:t>
            </a:r>
          </a:p>
          <a:p>
            <a:r>
              <a:rPr lang="en-GB" sz="3200" dirty="0" smtClean="0">
                <a:solidFill>
                  <a:srgbClr val="7030A0"/>
                </a:solidFill>
                <a:latin typeface="Letter-join No-Lead 1" panose="02000503000000020003" pitchFamily="50" charset="0"/>
              </a:rPr>
              <a:t>What Bible story is this similar to? How?</a:t>
            </a:r>
          </a:p>
          <a:p>
            <a:r>
              <a:rPr lang="en-GB" sz="3200" dirty="0" smtClean="0">
                <a:solidFill>
                  <a:srgbClr val="7030A0"/>
                </a:solidFill>
                <a:latin typeface="Letter-join No-Lead 1" panose="02000503000000020003" pitchFamily="50" charset="0"/>
              </a:rPr>
              <a:t>How are they similar?</a:t>
            </a:r>
          </a:p>
          <a:p>
            <a:r>
              <a:rPr lang="en-GB" sz="3200" dirty="0" smtClean="0">
                <a:solidFill>
                  <a:srgbClr val="7030A0"/>
                </a:solidFill>
                <a:latin typeface="Letter-join No-Lead 1" panose="02000503000000020003" pitchFamily="50" charset="0"/>
              </a:rPr>
              <a:t>How are they </a:t>
            </a:r>
            <a:r>
              <a:rPr lang="en-GB" sz="3200" dirty="0" err="1" smtClean="0">
                <a:solidFill>
                  <a:srgbClr val="7030A0"/>
                </a:solidFill>
                <a:latin typeface="Letter-join No-Lead 1" panose="02000503000000020003" pitchFamily="50" charset="0"/>
              </a:rPr>
              <a:t>differesnt</a:t>
            </a:r>
            <a:r>
              <a:rPr lang="en-GB" sz="3200" dirty="0" smtClean="0">
                <a:solidFill>
                  <a:srgbClr val="7030A0"/>
                </a:solidFill>
                <a:latin typeface="Letter-join No-Lead 1" panose="02000503000000020003" pitchFamily="50" charset="0"/>
              </a:rPr>
              <a:t>?</a:t>
            </a:r>
          </a:p>
          <a:p>
            <a:endParaRPr lang="en-GB" dirty="0"/>
          </a:p>
        </p:txBody>
      </p:sp>
      <p:pic>
        <p:nvPicPr>
          <p:cNvPr id="3" name="Picture 2"/>
          <p:cNvPicPr>
            <a:picLocks noChangeAspect="1"/>
          </p:cNvPicPr>
          <p:nvPr/>
        </p:nvPicPr>
        <p:blipFill>
          <a:blip r:embed="rId3"/>
          <a:stretch>
            <a:fillRect/>
          </a:stretch>
        </p:blipFill>
        <p:spPr>
          <a:xfrm>
            <a:off x="6065625" y="1763624"/>
            <a:ext cx="5140061" cy="4294749"/>
          </a:xfrm>
          <a:prstGeom prst="rect">
            <a:avLst/>
          </a:prstGeom>
        </p:spPr>
      </p:pic>
    </p:spTree>
    <p:extLst>
      <p:ext uri="{BB962C8B-B14F-4D97-AF65-F5344CB8AC3E}">
        <p14:creationId xmlns:p14="http://schemas.microsoft.com/office/powerpoint/2010/main" val="2879210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366670" y="-61843"/>
            <a:ext cx="875040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 No-Lead 1" panose="02000503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 No-Lead 1" panose="02000503000000020003" pitchFamily="50" charset="0"/>
              </a:rPr>
              <a:t>Challenge - Science</a:t>
            </a:r>
            <a:endParaRPr lang="en-US" sz="4400" dirty="0">
              <a:ln w="0"/>
              <a:solidFill>
                <a:srgbClr val="093C71"/>
              </a:solidFill>
              <a:effectLst>
                <a:reflection blurRad="6350" stA="53000" endA="300" endPos="35500" dir="5400000" sy="-90000" algn="bl" rotWithShape="0"/>
              </a:effectLst>
              <a:latin typeface="Letter-join No-Lead 1" panose="02000503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300575" y="2188871"/>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 No-Lead 1" panose="02000503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 No-Lead 1" panose="02000503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 No-Lead 1" panose="02000503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 No-Lead 1" panose="02000503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 No-Lead 1" panose="02000503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 No-Lead 1" panose="02000503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 No-Lead 1" panose="02000503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 No-Lead 1" panose="02000503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 No-Lead 1" panose="02000503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 No-Lead 1" panose="02000503000000020003" pitchFamily="50" charset="0"/>
                </a:endParaRPr>
              </a:p>
            </p:txBody>
          </p:sp>
        </p:grpSp>
      </p:grpSp>
      <p:sp>
        <p:nvSpPr>
          <p:cNvPr id="36" name="Rounded Rectangle 35">
            <a:extLst>
              <a:ext uri="{FF2B5EF4-FFF2-40B4-BE49-F238E27FC236}">
                <a16:creationId xmlns:a16="http://schemas.microsoft.com/office/drawing/2014/main" id="{99D711EB-A175-4F23-85EA-BD57C5F6B823}"/>
              </a:ext>
            </a:extLst>
          </p:cNvPr>
          <p:cNvSpPr/>
          <p:nvPr/>
        </p:nvSpPr>
        <p:spPr>
          <a:xfrm>
            <a:off x="2246652" y="2186440"/>
            <a:ext cx="2487613" cy="4354512"/>
          </a:xfrm>
          <a:prstGeom prst="roundRect">
            <a:avLst>
              <a:gd name="adj" fmla="val 8232"/>
            </a:avLst>
          </a:prstGeom>
          <a:solidFill>
            <a:srgbClr val="DFE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Letter-join No-Lead 1" panose="02000503000000020003" pitchFamily="50" charset="0"/>
            </a:endParaRPr>
          </a:p>
        </p:txBody>
      </p:sp>
      <p:sp>
        <p:nvSpPr>
          <p:cNvPr id="37" name="Rounded Rectangle 36">
            <a:extLst>
              <a:ext uri="{FF2B5EF4-FFF2-40B4-BE49-F238E27FC236}">
                <a16:creationId xmlns:a16="http://schemas.microsoft.com/office/drawing/2014/main" id="{C4819127-D1AB-4669-A9F2-CAF343740673}"/>
              </a:ext>
            </a:extLst>
          </p:cNvPr>
          <p:cNvSpPr/>
          <p:nvPr/>
        </p:nvSpPr>
        <p:spPr>
          <a:xfrm>
            <a:off x="4797371" y="2169950"/>
            <a:ext cx="2478087" cy="4354512"/>
          </a:xfrm>
          <a:prstGeom prst="roundRect">
            <a:avLst>
              <a:gd name="adj" fmla="val 8232"/>
            </a:avLst>
          </a:prstGeom>
          <a:solidFill>
            <a:srgbClr val="DFE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Letter-join No-Lead 1" panose="02000503000000020003" pitchFamily="50" charset="0"/>
            </a:endParaRPr>
          </a:p>
        </p:txBody>
      </p:sp>
      <p:sp>
        <p:nvSpPr>
          <p:cNvPr id="38" name="Rounded Rectangle 37">
            <a:extLst>
              <a:ext uri="{FF2B5EF4-FFF2-40B4-BE49-F238E27FC236}">
                <a16:creationId xmlns:a16="http://schemas.microsoft.com/office/drawing/2014/main" id="{D0951CBF-3E16-481B-A001-147DBD03E34D}"/>
              </a:ext>
            </a:extLst>
          </p:cNvPr>
          <p:cNvSpPr/>
          <p:nvPr/>
        </p:nvSpPr>
        <p:spPr>
          <a:xfrm>
            <a:off x="7330172" y="2186440"/>
            <a:ext cx="2493962" cy="4354512"/>
          </a:xfrm>
          <a:prstGeom prst="roundRect">
            <a:avLst>
              <a:gd name="adj" fmla="val 8232"/>
            </a:avLst>
          </a:prstGeom>
          <a:solidFill>
            <a:srgbClr val="DFE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Letter-join No-Lead 1" panose="02000503000000020003" pitchFamily="50" charset="0"/>
            </a:endParaRPr>
          </a:p>
        </p:txBody>
      </p:sp>
      <p:sp>
        <p:nvSpPr>
          <p:cNvPr id="39" name="Rectangle 2"/>
          <p:cNvSpPr>
            <a:spLocks noChangeArrowheads="1"/>
          </p:cNvSpPr>
          <p:nvPr/>
        </p:nvSpPr>
        <p:spPr bwMode="auto">
          <a:xfrm>
            <a:off x="2377699" y="2530671"/>
            <a:ext cx="2289477" cy="233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72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Letter-join No-Lead 1" panose="02000503000000020003" pitchFamily="50" charset="0"/>
              </a:rPr>
              <a:t>Each food chain starts with a green plant.</a:t>
            </a:r>
          </a:p>
          <a:p>
            <a:pPr eaLnBrk="1" hangingPunct="1">
              <a:lnSpc>
                <a:spcPct val="100000"/>
              </a:lnSpc>
              <a:spcBef>
                <a:spcPct val="0"/>
              </a:spcBef>
              <a:buFontTx/>
              <a:buNone/>
            </a:pPr>
            <a:r>
              <a:rPr lang="en-GB" altLang="en-US" dirty="0">
                <a:solidFill>
                  <a:schemeClr val="tx1"/>
                </a:solidFill>
                <a:latin typeface="Letter-join No-Lead 1" panose="02000503000000020003" pitchFamily="50" charset="0"/>
              </a:rPr>
              <a:t>Green plants are called </a:t>
            </a:r>
            <a:r>
              <a:rPr lang="en-GB" altLang="en-US" b="1" dirty="0">
                <a:solidFill>
                  <a:schemeClr val="tx1"/>
                </a:solidFill>
                <a:latin typeface="Letter-join No-Lead 1" panose="02000503000000020003" pitchFamily="50" charset="0"/>
              </a:rPr>
              <a:t>producers</a:t>
            </a:r>
            <a:r>
              <a:rPr lang="en-GB" altLang="en-US" dirty="0">
                <a:solidFill>
                  <a:schemeClr val="tx1"/>
                </a:solidFill>
                <a:latin typeface="Letter-join No-Lead 1" panose="02000503000000020003" pitchFamily="50" charset="0"/>
              </a:rPr>
              <a:t> because they </a:t>
            </a:r>
            <a:r>
              <a:rPr lang="en-GB" altLang="en-US" b="1" dirty="0">
                <a:solidFill>
                  <a:schemeClr val="tx1"/>
                </a:solidFill>
                <a:latin typeface="Letter-join No-Lead 1" panose="02000503000000020003" pitchFamily="50" charset="0"/>
              </a:rPr>
              <a:t>produce </a:t>
            </a:r>
            <a:r>
              <a:rPr lang="en-GB" altLang="en-US" dirty="0">
                <a:solidFill>
                  <a:schemeClr val="tx1"/>
                </a:solidFill>
                <a:latin typeface="Letter-join No-Lead 1" panose="02000503000000020003" pitchFamily="50" charset="0"/>
              </a:rPr>
              <a:t>their own food. </a:t>
            </a:r>
          </a:p>
        </p:txBody>
      </p:sp>
      <p:sp>
        <p:nvSpPr>
          <p:cNvPr id="40" name="Rectangle 23"/>
          <p:cNvSpPr>
            <a:spLocks noChangeArrowheads="1"/>
          </p:cNvSpPr>
          <p:nvPr/>
        </p:nvSpPr>
        <p:spPr bwMode="auto">
          <a:xfrm>
            <a:off x="4793251" y="2607847"/>
            <a:ext cx="2289477" cy="178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72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Letter-join No-Lead 1" panose="02000503000000020003" pitchFamily="50" charset="0"/>
              </a:rPr>
              <a:t>All animals are called </a:t>
            </a:r>
            <a:r>
              <a:rPr lang="en-GB" altLang="en-US" b="1" dirty="0">
                <a:solidFill>
                  <a:schemeClr val="tx1"/>
                </a:solidFill>
                <a:latin typeface="Letter-join No-Lead 1" panose="02000503000000020003" pitchFamily="50" charset="0"/>
              </a:rPr>
              <a:t>consumers</a:t>
            </a:r>
            <a:r>
              <a:rPr lang="en-GB" altLang="en-US" dirty="0">
                <a:solidFill>
                  <a:schemeClr val="tx1"/>
                </a:solidFill>
                <a:latin typeface="Letter-join No-Lead 1" panose="02000503000000020003" pitchFamily="50" charset="0"/>
              </a:rPr>
              <a:t> because they</a:t>
            </a:r>
            <a:r>
              <a:rPr lang="en-GB" altLang="en-US" b="1" dirty="0">
                <a:solidFill>
                  <a:schemeClr val="tx1"/>
                </a:solidFill>
                <a:latin typeface="Letter-join No-Lead 1" panose="02000503000000020003" pitchFamily="50" charset="0"/>
              </a:rPr>
              <a:t> consume </a:t>
            </a:r>
            <a:r>
              <a:rPr lang="en-GB" altLang="en-US" dirty="0">
                <a:solidFill>
                  <a:schemeClr val="tx1"/>
                </a:solidFill>
                <a:latin typeface="Letter-join No-Lead 1" panose="02000503000000020003" pitchFamily="50" charset="0"/>
              </a:rPr>
              <a:t>their food by eating plants and other animals. </a:t>
            </a:r>
          </a:p>
        </p:txBody>
      </p:sp>
      <p:sp>
        <p:nvSpPr>
          <p:cNvPr id="41" name="Rectangle 25"/>
          <p:cNvSpPr>
            <a:spLocks noChangeArrowheads="1"/>
          </p:cNvSpPr>
          <p:nvPr/>
        </p:nvSpPr>
        <p:spPr bwMode="auto">
          <a:xfrm>
            <a:off x="7346862" y="2520118"/>
            <a:ext cx="2289477" cy="178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0" tIns="72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Letter-join No-Lead 1" panose="02000503000000020003" pitchFamily="50" charset="0"/>
              </a:rPr>
              <a:t>Animals that eat other animals are called </a:t>
            </a:r>
            <a:r>
              <a:rPr lang="en-GB" altLang="en-US" b="1" dirty="0">
                <a:solidFill>
                  <a:schemeClr val="tx1"/>
                </a:solidFill>
                <a:latin typeface="Letter-join No-Lead 1" panose="02000503000000020003" pitchFamily="50" charset="0"/>
              </a:rPr>
              <a:t>predators. </a:t>
            </a:r>
            <a:r>
              <a:rPr lang="en-GB" altLang="en-US" dirty="0">
                <a:solidFill>
                  <a:schemeClr val="tx1"/>
                </a:solidFill>
                <a:latin typeface="Letter-join No-Lead 1" panose="02000503000000020003" pitchFamily="50" charset="0"/>
              </a:rPr>
              <a:t>The animals that they eat are called </a:t>
            </a:r>
            <a:r>
              <a:rPr lang="en-GB" altLang="en-US" b="1" dirty="0">
                <a:solidFill>
                  <a:schemeClr val="tx1"/>
                </a:solidFill>
                <a:latin typeface="Letter-join No-Lead 1" panose="02000503000000020003" pitchFamily="50" charset="0"/>
              </a:rPr>
              <a:t>prey. </a:t>
            </a:r>
          </a:p>
        </p:txBody>
      </p:sp>
      <p:grpSp>
        <p:nvGrpSpPr>
          <p:cNvPr id="42" name="Group 48"/>
          <p:cNvGrpSpPr>
            <a:grpSpLocks/>
          </p:cNvGrpSpPr>
          <p:nvPr/>
        </p:nvGrpSpPr>
        <p:grpSpPr bwMode="auto">
          <a:xfrm>
            <a:off x="7569147" y="4822535"/>
            <a:ext cx="1899092" cy="1497139"/>
            <a:chOff x="6118441" y="3503715"/>
            <a:chExt cx="2055201" cy="2386840"/>
          </a:xfrm>
        </p:grpSpPr>
        <p:pic>
          <p:nvPicPr>
            <p:cNvPr id="43"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8786" y="3824131"/>
              <a:ext cx="1464856" cy="206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553" y="4359478"/>
              <a:ext cx="1100411" cy="60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32"/>
            <p:cNvGrpSpPr>
              <a:grpSpLocks/>
            </p:cNvGrpSpPr>
            <p:nvPr/>
          </p:nvGrpSpPr>
          <p:grpSpPr bwMode="auto">
            <a:xfrm>
              <a:off x="6483061" y="3503715"/>
              <a:ext cx="751274" cy="932150"/>
              <a:chOff x="2155947" y="5221292"/>
              <a:chExt cx="751274" cy="932150"/>
            </a:xfrm>
          </p:grpSpPr>
          <p:sp>
            <p:nvSpPr>
              <p:cNvPr id="51" name="Oval 50">
                <a:extLst>
                  <a:ext uri="{FF2B5EF4-FFF2-40B4-BE49-F238E27FC236}">
                    <a16:creationId xmlns:a16="http://schemas.microsoft.com/office/drawing/2014/main" id="{3E885F5F-0E85-4747-9F03-BE5125E993AB}"/>
                  </a:ext>
                </a:extLst>
              </p:cNvPr>
              <p:cNvSpPr/>
              <p:nvPr/>
            </p:nvSpPr>
            <p:spPr>
              <a:xfrm>
                <a:off x="2177272" y="5221292"/>
                <a:ext cx="709950" cy="669712"/>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Letter-join No-Lead 1" panose="02000503000000020003" pitchFamily="50" charset="0"/>
                </a:endParaRPr>
              </a:p>
            </p:txBody>
          </p:sp>
          <p:sp>
            <p:nvSpPr>
              <p:cNvPr id="52" name="TextBox 34"/>
              <p:cNvSpPr txBox="1">
                <a:spLocks noChangeArrowheads="1"/>
              </p:cNvSpPr>
              <p:nvPr/>
            </p:nvSpPr>
            <p:spPr bwMode="auto">
              <a:xfrm>
                <a:off x="2155947" y="5417424"/>
                <a:ext cx="751274" cy="7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200">
                    <a:solidFill>
                      <a:schemeClr val="tx1"/>
                    </a:solidFill>
                    <a:latin typeface="Letter-join No-Lead 1" panose="02000503000000020003" pitchFamily="50" charset="0"/>
                  </a:rPr>
                  <a:t>predator</a:t>
                </a:r>
              </a:p>
            </p:txBody>
          </p:sp>
        </p:grpSp>
        <p:grpSp>
          <p:nvGrpSpPr>
            <p:cNvPr id="46" name="Group 35"/>
            <p:cNvGrpSpPr>
              <a:grpSpLocks/>
            </p:cNvGrpSpPr>
            <p:nvPr/>
          </p:nvGrpSpPr>
          <p:grpSpPr bwMode="auto">
            <a:xfrm>
              <a:off x="6118441" y="5220843"/>
              <a:ext cx="751274" cy="669712"/>
              <a:chOff x="2155947" y="5220843"/>
              <a:chExt cx="751274" cy="669712"/>
            </a:xfrm>
          </p:grpSpPr>
          <p:sp>
            <p:nvSpPr>
              <p:cNvPr id="49" name="Oval 48">
                <a:extLst>
                  <a:ext uri="{FF2B5EF4-FFF2-40B4-BE49-F238E27FC236}">
                    <a16:creationId xmlns:a16="http://schemas.microsoft.com/office/drawing/2014/main" id="{7EF7EB70-7A76-4F35-A408-85CB6FAFA1C4}"/>
                  </a:ext>
                </a:extLst>
              </p:cNvPr>
              <p:cNvSpPr/>
              <p:nvPr/>
            </p:nvSpPr>
            <p:spPr>
              <a:xfrm>
                <a:off x="2176594" y="5220843"/>
                <a:ext cx="709950" cy="669712"/>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Letter-join No-Lead 1" panose="02000503000000020003" pitchFamily="50" charset="0"/>
                </a:endParaRPr>
              </a:p>
            </p:txBody>
          </p:sp>
          <p:sp>
            <p:nvSpPr>
              <p:cNvPr id="50" name="TextBox 37"/>
              <p:cNvSpPr txBox="1">
                <a:spLocks noChangeArrowheads="1"/>
              </p:cNvSpPr>
              <p:nvPr/>
            </p:nvSpPr>
            <p:spPr bwMode="auto">
              <a:xfrm>
                <a:off x="2155947" y="5417424"/>
                <a:ext cx="751274" cy="44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200">
                    <a:solidFill>
                      <a:schemeClr val="tx1"/>
                    </a:solidFill>
                    <a:latin typeface="Letter-join No-Lead 1" panose="02000503000000020003" pitchFamily="50" charset="0"/>
                  </a:rPr>
                  <a:t>prey</a:t>
                </a:r>
              </a:p>
            </p:txBody>
          </p:sp>
        </p:grpSp>
        <p:cxnSp>
          <p:nvCxnSpPr>
            <p:cNvPr id="47" name="Straight Arrow Connector 46">
              <a:extLst>
                <a:ext uri="{FF2B5EF4-FFF2-40B4-BE49-F238E27FC236}">
                  <a16:creationId xmlns:a16="http://schemas.microsoft.com/office/drawing/2014/main" id="{CE684DDF-A699-4856-A377-1B55D911EFC8}"/>
                </a:ext>
              </a:extLst>
            </p:cNvPr>
            <p:cNvCxnSpPr>
              <a:stCxn id="51" idx="5"/>
            </p:cNvCxnSpPr>
            <p:nvPr/>
          </p:nvCxnSpPr>
          <p:spPr>
            <a:xfrm>
              <a:off x="7109512" y="4075033"/>
              <a:ext cx="214414" cy="90458"/>
            </a:xfrm>
            <a:prstGeom prst="straightConnector1">
              <a:avLst/>
            </a:prstGeom>
            <a:ln w="38100">
              <a:solidFill>
                <a:srgbClr val="5E723E"/>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67BE88B-F973-44B8-919F-B3731D698A53}"/>
                </a:ext>
              </a:extLst>
            </p:cNvPr>
            <p:cNvCxnSpPr/>
            <p:nvPr/>
          </p:nvCxnSpPr>
          <p:spPr>
            <a:xfrm flipV="1">
              <a:off x="6499622" y="4989142"/>
              <a:ext cx="22236" cy="249158"/>
            </a:xfrm>
            <a:prstGeom prst="straightConnector1">
              <a:avLst/>
            </a:prstGeom>
            <a:ln w="38100">
              <a:solidFill>
                <a:srgbClr val="5E723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46"/>
          <p:cNvGrpSpPr>
            <a:grpSpLocks/>
          </p:cNvGrpSpPr>
          <p:nvPr/>
        </p:nvGrpSpPr>
        <p:grpSpPr bwMode="auto">
          <a:xfrm>
            <a:off x="4932308" y="5353294"/>
            <a:ext cx="2039983" cy="1134316"/>
            <a:chOff x="3463592" y="4345531"/>
            <a:chExt cx="2207286" cy="1807573"/>
          </a:xfrm>
        </p:grpSpPr>
        <p:pic>
          <p:nvPicPr>
            <p:cNvPr id="54" name="Picture 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592" y="4345531"/>
              <a:ext cx="2207286" cy="121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oup 29"/>
            <p:cNvGrpSpPr>
              <a:grpSpLocks/>
            </p:cNvGrpSpPr>
            <p:nvPr/>
          </p:nvGrpSpPr>
          <p:grpSpPr bwMode="auto">
            <a:xfrm>
              <a:off x="4833569" y="5221150"/>
              <a:ext cx="790257" cy="931954"/>
              <a:chOff x="2116964" y="5221150"/>
              <a:chExt cx="790257" cy="931954"/>
            </a:xfrm>
          </p:grpSpPr>
          <p:sp>
            <p:nvSpPr>
              <p:cNvPr id="57" name="Oval 56">
                <a:extLst>
                  <a:ext uri="{FF2B5EF4-FFF2-40B4-BE49-F238E27FC236}">
                    <a16:creationId xmlns:a16="http://schemas.microsoft.com/office/drawing/2014/main" id="{53666951-5F78-4F86-9E31-B446C9741484}"/>
                  </a:ext>
                </a:extLst>
              </p:cNvPr>
              <p:cNvSpPr/>
              <p:nvPr/>
            </p:nvSpPr>
            <p:spPr>
              <a:xfrm>
                <a:off x="2176165" y="5221150"/>
                <a:ext cx="709826" cy="669405"/>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Letter-join No-Lead 1" panose="02000503000000020003" pitchFamily="50" charset="0"/>
                </a:endParaRPr>
              </a:p>
            </p:txBody>
          </p:sp>
          <p:sp>
            <p:nvSpPr>
              <p:cNvPr id="58" name="TextBox 31"/>
              <p:cNvSpPr txBox="1">
                <a:spLocks noChangeArrowheads="1"/>
              </p:cNvSpPr>
              <p:nvPr/>
            </p:nvSpPr>
            <p:spPr bwMode="auto">
              <a:xfrm>
                <a:off x="2116964" y="5417424"/>
                <a:ext cx="790257" cy="73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200">
                    <a:solidFill>
                      <a:schemeClr val="tx1"/>
                    </a:solidFill>
                    <a:latin typeface="Letter-join No-Lead 1" panose="02000503000000020003" pitchFamily="50" charset="0"/>
                  </a:rPr>
                  <a:t>consumer</a:t>
                </a:r>
              </a:p>
            </p:txBody>
          </p:sp>
        </p:grpSp>
        <p:cxnSp>
          <p:nvCxnSpPr>
            <p:cNvPr id="56" name="Straight Arrow Connector 55">
              <a:extLst>
                <a:ext uri="{FF2B5EF4-FFF2-40B4-BE49-F238E27FC236}">
                  <a16:creationId xmlns:a16="http://schemas.microsoft.com/office/drawing/2014/main" id="{91DD1677-5A05-4110-A3A6-B5082BC67E62}"/>
                </a:ext>
              </a:extLst>
            </p:cNvPr>
            <p:cNvCxnSpPr/>
            <p:nvPr/>
          </p:nvCxnSpPr>
          <p:spPr>
            <a:xfrm flipH="1" flipV="1">
              <a:off x="4851483" y="5113284"/>
              <a:ext cx="149270" cy="199870"/>
            </a:xfrm>
            <a:prstGeom prst="straightConnector1">
              <a:avLst/>
            </a:prstGeom>
            <a:ln w="38100">
              <a:solidFill>
                <a:srgbClr val="5E723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47"/>
          <p:cNvGrpSpPr>
            <a:grpSpLocks/>
          </p:cNvGrpSpPr>
          <p:nvPr/>
        </p:nvGrpSpPr>
        <p:grpSpPr bwMode="auto">
          <a:xfrm>
            <a:off x="2420883" y="4974837"/>
            <a:ext cx="1925509" cy="1509768"/>
            <a:chOff x="967655" y="3746264"/>
            <a:chExt cx="2082376" cy="2407265"/>
          </a:xfrm>
        </p:grpSpPr>
        <p:pic>
          <p:nvPicPr>
            <p:cNvPr id="60"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7655" y="3746264"/>
              <a:ext cx="1350203" cy="184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 name="Group 8"/>
            <p:cNvGrpSpPr>
              <a:grpSpLocks/>
            </p:cNvGrpSpPr>
            <p:nvPr/>
          </p:nvGrpSpPr>
          <p:grpSpPr bwMode="auto">
            <a:xfrm>
              <a:off x="2298757" y="5220762"/>
              <a:ext cx="751274" cy="932767"/>
              <a:chOff x="2155947" y="5220762"/>
              <a:chExt cx="751274" cy="932767"/>
            </a:xfrm>
          </p:grpSpPr>
          <p:sp>
            <p:nvSpPr>
              <p:cNvPr id="76" name="Oval 75">
                <a:extLst>
                  <a:ext uri="{FF2B5EF4-FFF2-40B4-BE49-F238E27FC236}">
                    <a16:creationId xmlns:a16="http://schemas.microsoft.com/office/drawing/2014/main" id="{5542BF4E-83C8-4211-BF76-CD9AE7BC23AF}"/>
                  </a:ext>
                </a:extLst>
              </p:cNvPr>
              <p:cNvSpPr/>
              <p:nvPr/>
            </p:nvSpPr>
            <p:spPr>
              <a:xfrm>
                <a:off x="2177120" y="5220762"/>
                <a:ext cx="709469" cy="669793"/>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Letter-join No-Lead 1" panose="02000503000000020003" pitchFamily="50" charset="0"/>
                </a:endParaRPr>
              </a:p>
            </p:txBody>
          </p:sp>
          <p:sp>
            <p:nvSpPr>
              <p:cNvPr id="77" name="TextBox 4"/>
              <p:cNvSpPr txBox="1">
                <a:spLocks noChangeArrowheads="1"/>
              </p:cNvSpPr>
              <p:nvPr/>
            </p:nvSpPr>
            <p:spPr bwMode="auto">
              <a:xfrm>
                <a:off x="2155947" y="5417423"/>
                <a:ext cx="751274" cy="73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200">
                    <a:solidFill>
                      <a:schemeClr val="tx1"/>
                    </a:solidFill>
                    <a:latin typeface="Letter-join No-Lead 1" panose="02000503000000020003" pitchFamily="50" charset="0"/>
                  </a:rPr>
                  <a:t>producer</a:t>
                </a:r>
              </a:p>
            </p:txBody>
          </p:sp>
        </p:grpSp>
        <p:cxnSp>
          <p:nvCxnSpPr>
            <p:cNvPr id="75" name="Straight Arrow Connector 74">
              <a:extLst>
                <a:ext uri="{FF2B5EF4-FFF2-40B4-BE49-F238E27FC236}">
                  <a16:creationId xmlns:a16="http://schemas.microsoft.com/office/drawing/2014/main" id="{47F1126A-B2DF-4016-9414-FAA2699512DF}"/>
                </a:ext>
              </a:extLst>
            </p:cNvPr>
            <p:cNvCxnSpPr/>
            <p:nvPr/>
          </p:nvCxnSpPr>
          <p:spPr>
            <a:xfrm flipH="1" flipV="1">
              <a:off x="2304058" y="5082676"/>
              <a:ext cx="149195" cy="199986"/>
            </a:xfrm>
            <a:prstGeom prst="straightConnector1">
              <a:avLst/>
            </a:prstGeom>
            <a:ln w="38100">
              <a:solidFill>
                <a:srgbClr val="5E723E"/>
              </a:solidFill>
              <a:tailEnd type="triangle"/>
            </a:ln>
          </p:spPr>
          <p:style>
            <a:lnRef idx="1">
              <a:schemeClr val="accent1"/>
            </a:lnRef>
            <a:fillRef idx="0">
              <a:schemeClr val="accent1"/>
            </a:fillRef>
            <a:effectRef idx="0">
              <a:schemeClr val="accent1"/>
            </a:effectRef>
            <a:fontRef idx="minor">
              <a:schemeClr val="tx1"/>
            </a:fontRef>
          </p:style>
        </p:cxnSp>
      </p:grpSp>
      <p:sp>
        <p:nvSpPr>
          <p:cNvPr id="86" name="Rounded Rectangle 85">
            <a:extLst>
              <a:ext uri="{FF2B5EF4-FFF2-40B4-BE49-F238E27FC236}">
                <a16:creationId xmlns:a16="http://schemas.microsoft.com/office/drawing/2014/main" id="{B6D6404A-5839-46CB-9D62-771B9FA67A76}"/>
              </a:ext>
            </a:extLst>
          </p:cNvPr>
          <p:cNvSpPr/>
          <p:nvPr/>
        </p:nvSpPr>
        <p:spPr>
          <a:xfrm>
            <a:off x="7153704" y="675626"/>
            <a:ext cx="4787900" cy="1484312"/>
          </a:xfrm>
          <a:prstGeom prst="roundRect">
            <a:avLst>
              <a:gd name="adj" fmla="val 4938"/>
            </a:avLst>
          </a:prstGeom>
          <a:gradFill>
            <a:gsLst>
              <a:gs pos="0">
                <a:srgbClr val="F2F3EF"/>
              </a:gs>
              <a:gs pos="0">
                <a:srgbClr val="ACDDF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Letter-join No-Lead 1" panose="02000503000000020003" pitchFamily="50" charset="0"/>
            </a:endParaRPr>
          </a:p>
        </p:txBody>
      </p:sp>
      <p:sp>
        <p:nvSpPr>
          <p:cNvPr id="87" name="Rectangle 1"/>
          <p:cNvSpPr>
            <a:spLocks noChangeArrowheads="1"/>
          </p:cNvSpPr>
          <p:nvPr/>
        </p:nvSpPr>
        <p:spPr bwMode="auto">
          <a:xfrm>
            <a:off x="7275458" y="897476"/>
            <a:ext cx="4787900" cy="122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72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Letter-join No-Lead 1" panose="02000503000000020003" pitchFamily="50" charset="0"/>
              </a:rPr>
              <a:t>A food chain shows how each animal gets its food. Food chains are one of the ways that living things depend on each other to stay alive. </a:t>
            </a:r>
          </a:p>
        </p:txBody>
      </p:sp>
      <p:sp>
        <p:nvSpPr>
          <p:cNvPr id="7" name="TextBox 6"/>
          <p:cNvSpPr txBox="1"/>
          <p:nvPr/>
        </p:nvSpPr>
        <p:spPr>
          <a:xfrm>
            <a:off x="445880" y="897476"/>
            <a:ext cx="6482926" cy="830997"/>
          </a:xfrm>
          <a:prstGeom prst="rect">
            <a:avLst/>
          </a:prstGeom>
          <a:noFill/>
        </p:spPr>
        <p:txBody>
          <a:bodyPr wrap="square" rtlCol="0">
            <a:spAutoFit/>
          </a:bodyPr>
          <a:lstStyle/>
          <a:p>
            <a:r>
              <a:rPr lang="en-GB" sz="4800" dirty="0" smtClean="0">
                <a:latin typeface="Letter-join No-Lead 1" panose="02000503000000020003" pitchFamily="50" charset="0"/>
              </a:rPr>
              <a:t>What is a food chain?</a:t>
            </a:r>
            <a:endParaRPr lang="en-GB" dirty="0">
              <a:latin typeface="Letter-join No-Lead 1" panose="02000503000000020003" pitchFamily="50" charset="0"/>
            </a:endParaRPr>
          </a:p>
        </p:txBody>
      </p:sp>
    </p:spTree>
    <p:extLst>
      <p:ext uri="{BB962C8B-B14F-4D97-AF65-F5344CB8AC3E}">
        <p14:creationId xmlns:p14="http://schemas.microsoft.com/office/powerpoint/2010/main" val="4129047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408882" y="286831"/>
            <a:ext cx="11195373"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Science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pic>
        <p:nvPicPr>
          <p:cNvPr id="2" name="Picture 1"/>
          <p:cNvPicPr>
            <a:picLocks noChangeAspect="1"/>
          </p:cNvPicPr>
          <p:nvPr/>
        </p:nvPicPr>
        <p:blipFill>
          <a:blip r:embed="rId2"/>
          <a:stretch>
            <a:fillRect/>
          </a:stretch>
        </p:blipFill>
        <p:spPr>
          <a:xfrm>
            <a:off x="272433" y="2452049"/>
            <a:ext cx="8751251" cy="3986681"/>
          </a:xfrm>
          <a:prstGeom prst="rect">
            <a:avLst/>
          </a:prstGeom>
        </p:spPr>
      </p:pic>
      <p:sp>
        <p:nvSpPr>
          <p:cNvPr id="3" name="TextBox 2"/>
          <p:cNvSpPr txBox="1"/>
          <p:nvPr/>
        </p:nvSpPr>
        <p:spPr>
          <a:xfrm>
            <a:off x="9264316" y="2755232"/>
            <a:ext cx="2550695" cy="3139321"/>
          </a:xfrm>
          <a:prstGeom prst="rect">
            <a:avLst/>
          </a:prstGeom>
          <a:noFill/>
        </p:spPr>
        <p:txBody>
          <a:bodyPr wrap="square" rtlCol="0">
            <a:spAutoFit/>
          </a:bodyPr>
          <a:lstStyle/>
          <a:p>
            <a:r>
              <a:rPr lang="en-GB" dirty="0" smtClean="0">
                <a:latin typeface="Letter-join No-Lead 1" panose="02000503000000020003" pitchFamily="50" charset="0"/>
              </a:rPr>
              <a:t>What is the producer?</a:t>
            </a:r>
          </a:p>
          <a:p>
            <a:r>
              <a:rPr lang="en-GB" dirty="0" smtClean="0">
                <a:latin typeface="Letter-join No-Lead 1" panose="02000503000000020003" pitchFamily="50" charset="0"/>
              </a:rPr>
              <a:t>What is the consumer?</a:t>
            </a:r>
          </a:p>
          <a:p>
            <a:r>
              <a:rPr lang="en-GB" dirty="0" smtClean="0">
                <a:latin typeface="Letter-join No-Lead 1" panose="02000503000000020003" pitchFamily="50" charset="0"/>
              </a:rPr>
              <a:t>What is the prey?</a:t>
            </a:r>
          </a:p>
          <a:p>
            <a:endParaRPr lang="en-GB" dirty="0">
              <a:latin typeface="Letter-join No-Lead 1" panose="02000503000000020003" pitchFamily="50" charset="0"/>
            </a:endParaRPr>
          </a:p>
          <a:p>
            <a:r>
              <a:rPr lang="en-GB" dirty="0" smtClean="0">
                <a:latin typeface="Letter-join No-Lead 1" panose="02000503000000020003" pitchFamily="50" charset="0"/>
              </a:rPr>
              <a:t>Can you remember where green plants get their energy from?</a:t>
            </a:r>
          </a:p>
          <a:p>
            <a:endParaRPr lang="en-GB" dirty="0">
              <a:latin typeface="Letter-join No-Lead 1" panose="02000503000000020003" pitchFamily="50" charset="0"/>
            </a:endParaRPr>
          </a:p>
          <a:p>
            <a:r>
              <a:rPr lang="en-GB" dirty="0" smtClean="0">
                <a:latin typeface="Letter-join No-Lead 1" panose="02000503000000020003" pitchFamily="50" charset="0"/>
              </a:rPr>
              <a:t>Can you make a food chain that includes you?</a:t>
            </a:r>
          </a:p>
        </p:txBody>
      </p:sp>
    </p:spTree>
    <p:extLst>
      <p:ext uri="{BB962C8B-B14F-4D97-AF65-F5344CB8AC3E}">
        <p14:creationId xmlns:p14="http://schemas.microsoft.com/office/powerpoint/2010/main" val="411089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438218" y="286831"/>
            <a:ext cx="11136703"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History</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1815006" y="1394292"/>
            <a:ext cx="10115861" cy="369332"/>
          </a:xfrm>
          <a:prstGeom prst="rect">
            <a:avLst/>
          </a:prstGeom>
          <a:noFill/>
        </p:spPr>
        <p:txBody>
          <a:bodyPr wrap="square" rtlCol="0">
            <a:spAutoFit/>
          </a:bodyPr>
          <a:lstStyle/>
          <a:p>
            <a:r>
              <a:rPr lang="en-GB" dirty="0" smtClean="0">
                <a:latin typeface="Letterjoin-Air Plus 1" panose="02000805000000020003" pitchFamily="50" charset="0"/>
                <a:cs typeface="Cavolini" panose="03000502040302020204" pitchFamily="66" charset="0"/>
              </a:rPr>
              <a:t>In History we are looking at Mary </a:t>
            </a:r>
            <a:r>
              <a:rPr lang="en-GB" dirty="0" err="1" smtClean="0">
                <a:latin typeface="Letterjoin-Air Plus 1" panose="02000805000000020003" pitchFamily="50" charset="0"/>
                <a:cs typeface="Cavolini" panose="03000502040302020204" pitchFamily="66" charset="0"/>
              </a:rPr>
              <a:t>Seacole</a:t>
            </a:r>
            <a:r>
              <a:rPr lang="en-GB" dirty="0" smtClean="0">
                <a:latin typeface="Letterjoin-Air Plus 1" panose="02000805000000020003" pitchFamily="50" charset="0"/>
                <a:cs typeface="Cavolini" panose="03000502040302020204" pitchFamily="66" charset="0"/>
              </a:rPr>
              <a:t>.</a:t>
            </a:r>
            <a:endParaRPr lang="en-GB" dirty="0">
              <a:latin typeface="Letterjoin-Air Plus 1" panose="02000805000000020003" pitchFamily="50" charset="0"/>
              <a:cs typeface="Cavolini" panose="03000502040302020204" pitchFamily="66" charset="0"/>
            </a:endParaRPr>
          </a:p>
        </p:txBody>
      </p:sp>
      <p:sp>
        <p:nvSpPr>
          <p:cNvPr id="2" name="TextBox 1"/>
          <p:cNvSpPr txBox="1"/>
          <p:nvPr/>
        </p:nvSpPr>
        <p:spPr>
          <a:xfrm>
            <a:off x="851105" y="2370221"/>
            <a:ext cx="7195616" cy="2862322"/>
          </a:xfrm>
          <a:prstGeom prst="rect">
            <a:avLst/>
          </a:prstGeom>
          <a:noFill/>
        </p:spPr>
        <p:txBody>
          <a:bodyPr wrap="square" rtlCol="0">
            <a:spAutoFit/>
          </a:bodyPr>
          <a:lstStyle/>
          <a:p>
            <a:r>
              <a:rPr lang="en-GB" dirty="0" smtClean="0">
                <a:latin typeface="Letter-join No-Lead 1" panose="02000503000000020003" pitchFamily="50" charset="0"/>
              </a:rPr>
              <a:t>Research and answer the following questions:</a:t>
            </a:r>
          </a:p>
          <a:p>
            <a:r>
              <a:rPr lang="en-GB" dirty="0" smtClean="0">
                <a:solidFill>
                  <a:srgbClr val="002060"/>
                </a:solidFill>
                <a:latin typeface="Letter-join No-Lead 1" panose="02000503000000020003" pitchFamily="50" charset="0"/>
              </a:rPr>
              <a:t>When was Mary </a:t>
            </a:r>
            <a:r>
              <a:rPr lang="en-GB" dirty="0" err="1" smtClean="0">
                <a:solidFill>
                  <a:srgbClr val="002060"/>
                </a:solidFill>
                <a:latin typeface="Letter-join No-Lead 1" panose="02000503000000020003" pitchFamily="50" charset="0"/>
              </a:rPr>
              <a:t>Seacole</a:t>
            </a:r>
            <a:r>
              <a:rPr lang="en-GB" dirty="0" smtClean="0">
                <a:solidFill>
                  <a:srgbClr val="002060"/>
                </a:solidFill>
                <a:latin typeface="Letter-join No-Lead 1" panose="02000503000000020003" pitchFamily="50" charset="0"/>
              </a:rPr>
              <a:t> born? When did she die?</a:t>
            </a:r>
          </a:p>
          <a:p>
            <a:r>
              <a:rPr lang="en-GB" dirty="0" smtClean="0">
                <a:solidFill>
                  <a:srgbClr val="002060"/>
                </a:solidFill>
                <a:latin typeface="Letter-join No-Lead 1" panose="02000503000000020003" pitchFamily="50" charset="0"/>
              </a:rPr>
              <a:t>Where was she from?</a:t>
            </a:r>
          </a:p>
          <a:p>
            <a:r>
              <a:rPr lang="en-GB" dirty="0" smtClean="0">
                <a:solidFill>
                  <a:srgbClr val="002060"/>
                </a:solidFill>
                <a:latin typeface="Letter-join No-Lead 1" panose="02000503000000020003" pitchFamily="50" charset="0"/>
              </a:rPr>
              <a:t>Why is she significant? </a:t>
            </a:r>
          </a:p>
          <a:p>
            <a:endParaRPr lang="en-GB" dirty="0">
              <a:latin typeface="Letter-join No-Lead 1" panose="02000503000000020003" pitchFamily="50" charset="0"/>
            </a:endParaRPr>
          </a:p>
          <a:p>
            <a:r>
              <a:rPr lang="en-GB" dirty="0" smtClean="0">
                <a:latin typeface="Letter-join No-Lead 1" panose="02000503000000020003" pitchFamily="50" charset="0"/>
              </a:rPr>
              <a:t>Activity:</a:t>
            </a:r>
          </a:p>
          <a:p>
            <a:r>
              <a:rPr lang="en-GB" dirty="0" smtClean="0">
                <a:latin typeface="Letter-join No-Lead 1" panose="02000503000000020003" pitchFamily="50" charset="0"/>
              </a:rPr>
              <a:t>Create a fact file about Mary </a:t>
            </a:r>
            <a:r>
              <a:rPr lang="en-GB" dirty="0" err="1" smtClean="0">
                <a:latin typeface="Letter-join No-Lead 1" panose="02000503000000020003" pitchFamily="50" charset="0"/>
              </a:rPr>
              <a:t>Seacole</a:t>
            </a:r>
            <a:r>
              <a:rPr lang="en-GB" dirty="0" smtClean="0">
                <a:latin typeface="Letter-join No-Lead 1" panose="02000503000000020003" pitchFamily="50" charset="0"/>
              </a:rPr>
              <a:t> for others to read and learn about her. </a:t>
            </a:r>
          </a:p>
          <a:p>
            <a:endParaRPr lang="en-GB" dirty="0"/>
          </a:p>
          <a:p>
            <a:endParaRPr lang="en-GB" dirty="0"/>
          </a:p>
        </p:txBody>
      </p:sp>
      <p:sp>
        <p:nvSpPr>
          <p:cNvPr id="3" name="AutoShape 2" descr="Florence Nightingale – Biography, Facts &amp; Nursing - HIST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https://www.maryseacoletrust.org.uk/wp-content/uploads/2018/06/ms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508" y="1763624"/>
            <a:ext cx="3958413" cy="4052425"/>
          </a:xfrm>
          <a:prstGeom prst="rect">
            <a:avLst/>
          </a:prstGeom>
        </p:spPr>
      </p:pic>
    </p:spTree>
    <p:extLst>
      <p:ext uri="{BB962C8B-B14F-4D97-AF65-F5344CB8AC3E}">
        <p14:creationId xmlns:p14="http://schemas.microsoft.com/office/powerpoint/2010/main" val="3968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934572" y="286831"/>
            <a:ext cx="10143995"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PSHE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10795614" y="1112256"/>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extBox 2"/>
          <p:cNvSpPr txBox="1"/>
          <p:nvPr/>
        </p:nvSpPr>
        <p:spPr>
          <a:xfrm>
            <a:off x="679269" y="1358537"/>
            <a:ext cx="4301805" cy="4985980"/>
          </a:xfrm>
          <a:prstGeom prst="rect">
            <a:avLst/>
          </a:prstGeom>
          <a:noFill/>
        </p:spPr>
        <p:txBody>
          <a:bodyPr wrap="square" rtlCol="0">
            <a:spAutoFit/>
          </a:bodyPr>
          <a:lstStyle/>
          <a:p>
            <a:r>
              <a:rPr lang="en-GB" sz="3200" i="1" u="sng" dirty="0" smtClean="0">
                <a:latin typeface="Letter-join No-Lead 1" panose="02000503000000020003" pitchFamily="50" charset="0"/>
              </a:rPr>
              <a:t>Relationships. Friends</a:t>
            </a:r>
          </a:p>
          <a:p>
            <a:pPr>
              <a:lnSpc>
                <a:spcPct val="110000"/>
              </a:lnSpc>
              <a:spcBef>
                <a:spcPct val="0"/>
              </a:spcBef>
            </a:pPr>
            <a:r>
              <a:rPr lang="en-GB" altLang="en-US" sz="2600" dirty="0">
                <a:latin typeface="Letter-join No-Lead 1" panose="02000503000000020003" pitchFamily="50" charset="0"/>
              </a:rPr>
              <a:t>Friends are people we like a lot and </a:t>
            </a:r>
            <a:r>
              <a:rPr lang="en-GB" altLang="en-US" sz="2600" dirty="0" smtClean="0">
                <a:latin typeface="Letter-join No-Lead 1" panose="02000503000000020003" pitchFamily="50" charset="0"/>
              </a:rPr>
              <a:t>who </a:t>
            </a:r>
            <a:r>
              <a:rPr lang="en-GB" altLang="en-US" sz="2600" dirty="0">
                <a:latin typeface="Letter-join No-Lead 1" panose="02000503000000020003" pitchFamily="50" charset="0"/>
              </a:rPr>
              <a:t>we know well. They are people </a:t>
            </a:r>
            <a:r>
              <a:rPr lang="en-GB" altLang="en-US" sz="2600" dirty="0" smtClean="0">
                <a:latin typeface="Letter-join No-Lead 1" panose="02000503000000020003" pitchFamily="50" charset="0"/>
              </a:rPr>
              <a:t>who </a:t>
            </a:r>
            <a:r>
              <a:rPr lang="en-GB" altLang="en-US" sz="2600" dirty="0">
                <a:latin typeface="Letter-join No-Lead 1" panose="02000503000000020003" pitchFamily="50" charset="0"/>
              </a:rPr>
              <a:t>we enjoy spending time with.</a:t>
            </a:r>
          </a:p>
          <a:p>
            <a:pPr>
              <a:lnSpc>
                <a:spcPct val="110000"/>
              </a:lnSpc>
              <a:spcBef>
                <a:spcPct val="0"/>
              </a:spcBef>
            </a:pPr>
            <a:r>
              <a:rPr lang="en-GB" altLang="en-US" sz="2600" dirty="0">
                <a:latin typeface="Letter-join No-Lead 1" panose="02000503000000020003" pitchFamily="50" charset="0"/>
              </a:rPr>
              <a:t>Think quietly about your friends. </a:t>
            </a:r>
          </a:p>
          <a:p>
            <a:pPr>
              <a:lnSpc>
                <a:spcPct val="110000"/>
              </a:lnSpc>
              <a:spcBef>
                <a:spcPct val="0"/>
              </a:spcBef>
            </a:pPr>
            <a:r>
              <a:rPr lang="en-GB" altLang="en-US" sz="2600" dirty="0">
                <a:latin typeface="Letter-join No-Lead 1" panose="02000503000000020003" pitchFamily="50" charset="0"/>
              </a:rPr>
              <a:t>What do you like about </a:t>
            </a:r>
            <a:r>
              <a:rPr lang="en-GB" altLang="en-US" sz="2600" dirty="0" smtClean="0">
                <a:latin typeface="Letter-join No-Lead 1" panose="02000503000000020003" pitchFamily="50" charset="0"/>
              </a:rPr>
              <a:t>them?</a:t>
            </a:r>
          </a:p>
          <a:p>
            <a:pPr>
              <a:lnSpc>
                <a:spcPct val="110000"/>
              </a:lnSpc>
              <a:spcBef>
                <a:spcPct val="0"/>
              </a:spcBef>
            </a:pPr>
            <a:r>
              <a:rPr lang="en-GB" altLang="en-US" sz="2600" dirty="0" smtClean="0">
                <a:latin typeface="Letter-join No-Lead 1" panose="02000503000000020003" pitchFamily="50" charset="0"/>
              </a:rPr>
              <a:t>Why do we need good friends in our lives?</a:t>
            </a:r>
            <a:endParaRPr lang="en-GB" altLang="en-US" sz="2600" dirty="0">
              <a:latin typeface="Letter-join No-Lead 1" panose="02000503000000020003" pitchFamily="50" charset="0"/>
            </a:endParaRPr>
          </a:p>
        </p:txBody>
      </p:sp>
      <p:pic>
        <p:nvPicPr>
          <p:cNvPr id="2" name="Picture 1"/>
          <p:cNvPicPr>
            <a:picLocks noChangeAspect="1"/>
          </p:cNvPicPr>
          <p:nvPr/>
        </p:nvPicPr>
        <p:blipFill>
          <a:blip r:embed="rId2"/>
          <a:stretch>
            <a:fillRect/>
          </a:stretch>
        </p:blipFill>
        <p:spPr>
          <a:xfrm>
            <a:off x="5047538" y="1056272"/>
            <a:ext cx="4493674" cy="5283900"/>
          </a:xfrm>
          <a:prstGeom prst="rect">
            <a:avLst/>
          </a:prstGeom>
        </p:spPr>
      </p:pic>
      <p:sp>
        <p:nvSpPr>
          <p:cNvPr id="7" name="TextBox 6"/>
          <p:cNvSpPr txBox="1"/>
          <p:nvPr/>
        </p:nvSpPr>
        <p:spPr>
          <a:xfrm>
            <a:off x="9221083" y="4585846"/>
            <a:ext cx="2666118" cy="1754326"/>
          </a:xfrm>
          <a:prstGeom prst="rect">
            <a:avLst/>
          </a:prstGeom>
          <a:noFill/>
        </p:spPr>
        <p:txBody>
          <a:bodyPr wrap="square" rtlCol="0">
            <a:spAutoFit/>
          </a:bodyPr>
          <a:lstStyle/>
          <a:p>
            <a:r>
              <a:rPr lang="en-GB" dirty="0" smtClean="0">
                <a:latin typeface="Letter-join No-Lead 1" panose="02000503000000020003" pitchFamily="50" charset="0"/>
              </a:rPr>
              <a:t>Draw a picture of yourself in the middle of a flower and write the qualities that make you a good friend to others in the petals.</a:t>
            </a:r>
            <a:endParaRPr lang="en-GB" dirty="0">
              <a:latin typeface="Letter-join No-Lead 1" panose="02000503000000020003" pitchFamily="50" charset="0"/>
            </a:endParaRPr>
          </a:p>
        </p:txBody>
      </p:sp>
    </p:spTree>
    <p:extLst>
      <p:ext uri="{BB962C8B-B14F-4D97-AF65-F5344CB8AC3E}">
        <p14:creationId xmlns:p14="http://schemas.microsoft.com/office/powerpoint/2010/main" val="23299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3053995" y="286831"/>
            <a:ext cx="5905143"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Learning- PE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10038115" y="1179515"/>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3265017" y="1076983"/>
            <a:ext cx="5134692" cy="5058481"/>
          </a:xfrm>
          <a:prstGeom prst="rect">
            <a:avLst/>
          </a:prstGeom>
        </p:spPr>
      </p:pic>
    </p:spTree>
    <p:extLst>
      <p:ext uri="{BB962C8B-B14F-4D97-AF65-F5344CB8AC3E}">
        <p14:creationId xmlns:p14="http://schemas.microsoft.com/office/powerpoint/2010/main" val="320176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483101" y="196818"/>
            <a:ext cx="9441367"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274519" y="947601"/>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TextBox 8">
            <a:extLst>
              <a:ext uri="{FF2B5EF4-FFF2-40B4-BE49-F238E27FC236}">
                <a16:creationId xmlns:a16="http://schemas.microsoft.com/office/drawing/2014/main" id="{B3D25008-87B7-4016-ADE0-F61BC28891E5}"/>
              </a:ext>
            </a:extLst>
          </p:cNvPr>
          <p:cNvSpPr txBox="1"/>
          <p:nvPr/>
        </p:nvSpPr>
        <p:spPr>
          <a:xfrm>
            <a:off x="6203784" y="1980303"/>
            <a:ext cx="4645669" cy="2677656"/>
          </a:xfrm>
          <a:prstGeom prst="rect">
            <a:avLst/>
          </a:prstGeom>
          <a:noFill/>
        </p:spPr>
        <p:txBody>
          <a:bodyPr wrap="square" rtlCol="0">
            <a:spAutoFit/>
          </a:bodyPr>
          <a:lstStyle/>
          <a:p>
            <a:r>
              <a:rPr lang="en-GB" sz="2800" dirty="0">
                <a:latin typeface="Letter-join No-Lead 1" panose="02000503000000020003" pitchFamily="50" charset="0"/>
              </a:rPr>
              <a:t>Can you </a:t>
            </a:r>
            <a:r>
              <a:rPr lang="en-GB" sz="2800" dirty="0" smtClean="0">
                <a:latin typeface="Letter-join No-Lead 1" panose="02000503000000020003" pitchFamily="50" charset="0"/>
              </a:rPr>
              <a:t>complete the number bonds to 10? </a:t>
            </a:r>
          </a:p>
          <a:p>
            <a:endParaRPr lang="en-GB" sz="2800" dirty="0" smtClean="0">
              <a:latin typeface="Letter-join No-Lead 1" panose="02000503000000020003" pitchFamily="50" charset="0"/>
            </a:endParaRPr>
          </a:p>
          <a:p>
            <a:r>
              <a:rPr lang="en-GB" sz="2800" dirty="0" smtClean="0">
                <a:latin typeface="Letter-join No-Lead 1" panose="02000503000000020003" pitchFamily="50" charset="0"/>
              </a:rPr>
              <a:t>It is important that we know our bonds to 10 and to be able to speedily recall these.</a:t>
            </a:r>
          </a:p>
        </p:txBody>
      </p:sp>
      <p:pic>
        <p:nvPicPr>
          <p:cNvPr id="3" name="Picture 2"/>
          <p:cNvPicPr>
            <a:picLocks noChangeAspect="1"/>
          </p:cNvPicPr>
          <p:nvPr/>
        </p:nvPicPr>
        <p:blipFill>
          <a:blip r:embed="rId2"/>
          <a:stretch>
            <a:fillRect/>
          </a:stretch>
        </p:blipFill>
        <p:spPr>
          <a:xfrm>
            <a:off x="1607506" y="1437136"/>
            <a:ext cx="3753374" cy="4077269"/>
          </a:xfrm>
          <a:prstGeom prst="rect">
            <a:avLst/>
          </a:prstGeom>
        </p:spPr>
      </p:pic>
    </p:spTree>
    <p:extLst>
      <p:ext uri="{BB962C8B-B14F-4D97-AF65-F5344CB8AC3E}">
        <p14:creationId xmlns:p14="http://schemas.microsoft.com/office/powerpoint/2010/main" val="2130563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3605427" y="286831"/>
            <a:ext cx="4802277"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Learning</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10795614" y="1112256"/>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TextBox 11"/>
          <p:cNvSpPr txBox="1"/>
          <p:nvPr/>
        </p:nvSpPr>
        <p:spPr>
          <a:xfrm>
            <a:off x="874640" y="1100822"/>
            <a:ext cx="4376629" cy="5170646"/>
          </a:xfrm>
          <a:prstGeom prst="rect">
            <a:avLst/>
          </a:prstGeom>
          <a:noFill/>
        </p:spPr>
        <p:txBody>
          <a:bodyPr wrap="square" rtlCol="0">
            <a:spAutoFit/>
          </a:bodyPr>
          <a:lstStyle/>
          <a:p>
            <a:r>
              <a:rPr lang="en-GB" sz="2200" dirty="0" smtClean="0">
                <a:latin typeface="Letterjoin-Air Plus 1" panose="02000805000000020003" pitchFamily="50" charset="0"/>
              </a:rPr>
              <a:t>Collective</a:t>
            </a:r>
            <a:r>
              <a:rPr lang="en-GB" sz="2200" dirty="0" smtClean="0">
                <a:latin typeface="Letter-join No-Lead 1" panose="02000503000000020003" pitchFamily="50" charset="0"/>
              </a:rPr>
              <a:t> worship from our friend Mr </a:t>
            </a:r>
            <a:r>
              <a:rPr lang="en-GB" sz="2200" dirty="0" err="1" smtClean="0">
                <a:latin typeface="Letter-join No-Lead 1" panose="02000503000000020003" pitchFamily="50" charset="0"/>
              </a:rPr>
              <a:t>Buckeridge</a:t>
            </a:r>
            <a:r>
              <a:rPr lang="en-GB" sz="2200" dirty="0" smtClean="0">
                <a:latin typeface="Letter-join No-Lead 1" panose="02000503000000020003" pitchFamily="50" charset="0"/>
              </a:rPr>
              <a:t>. </a:t>
            </a:r>
            <a:r>
              <a:rPr lang="en-GB" sz="2200" dirty="0" err="1" smtClean="0">
                <a:latin typeface="Letter-join No-Lead 1" panose="02000503000000020003" pitchFamily="50" charset="0"/>
              </a:rPr>
              <a:t>Today</a:t>
            </a:r>
            <a:r>
              <a:rPr lang="en-GB" sz="2200" dirty="0" err="1">
                <a:latin typeface="Letter-join No-Lead 1" panose="02000503000000020003" pitchFamily="50" charset="0"/>
              </a:rPr>
              <a:t>Today</a:t>
            </a:r>
            <a:r>
              <a:rPr lang="en-GB" sz="2200" dirty="0">
                <a:latin typeface="Letter-join No-Lead 1" panose="02000503000000020003" pitchFamily="50" charset="0"/>
              </a:rPr>
              <a:t> we explore how Jesus meeting with a leper shows us that compassion goes beyond simply feeling for someone, to actually doing something </a:t>
            </a:r>
            <a:r>
              <a:rPr lang="en-GB" sz="2200" dirty="0" smtClean="0">
                <a:latin typeface="Letter-join No-Lead 1" panose="02000503000000020003" pitchFamily="50" charset="0"/>
              </a:rPr>
              <a:t>to help.</a:t>
            </a:r>
            <a:r>
              <a:rPr lang="en-GB" sz="2200" dirty="0" smtClean="0"/>
              <a:t> </a:t>
            </a:r>
            <a:r>
              <a:rPr lang="en-GB" sz="2200" dirty="0" smtClean="0">
                <a:hlinkClick r:id="rId2"/>
              </a:rPr>
              <a:t>https</a:t>
            </a:r>
            <a:r>
              <a:rPr lang="en-GB" sz="2200" dirty="0">
                <a:hlinkClick r:id="rId2"/>
              </a:rPr>
              <a:t>://</a:t>
            </a:r>
            <a:r>
              <a:rPr lang="en-GB" sz="2200" dirty="0" smtClean="0">
                <a:hlinkClick r:id="rId2"/>
              </a:rPr>
              <a:t>www.youtube.com/watch?v=zkgyezVCD3w&amp;list=PLzeI_liQYA2PmAsL2ZlgxrzDRui50S85X&amp;index=8&amp;t=0s</a:t>
            </a:r>
            <a:endParaRPr lang="en-GB" sz="2200" dirty="0" smtClean="0"/>
          </a:p>
          <a:p>
            <a:r>
              <a:rPr lang="en-GB" sz="2200" dirty="0" smtClean="0">
                <a:latin typeface="Letterjoin-Air Plus 1" panose="02000805000000020003" pitchFamily="50" charset="0"/>
              </a:rPr>
              <a:t>Picture news- please look on our website weekly for the latest picture news. </a:t>
            </a:r>
            <a:endParaRPr lang="en-GB" sz="2200" dirty="0">
              <a:latin typeface="Letterjoin-Air Plus 1" panose="02000805000000020003" pitchFamily="50" charset="0"/>
            </a:endParaRPr>
          </a:p>
        </p:txBody>
      </p:sp>
      <p:sp>
        <p:nvSpPr>
          <p:cNvPr id="2" name="Rectangle 1"/>
          <p:cNvSpPr/>
          <p:nvPr/>
        </p:nvSpPr>
        <p:spPr>
          <a:xfrm>
            <a:off x="5691757" y="4925904"/>
            <a:ext cx="6096000" cy="1292662"/>
          </a:xfrm>
          <a:prstGeom prst="rect">
            <a:avLst/>
          </a:prstGeom>
        </p:spPr>
        <p:txBody>
          <a:bodyPr>
            <a:spAutoFit/>
          </a:bodyPr>
          <a:lstStyle/>
          <a:p>
            <a:r>
              <a:rPr lang="en-GB" sz="2400" dirty="0" smtClean="0">
                <a:solidFill>
                  <a:srgbClr val="000000"/>
                </a:solidFill>
                <a:latin typeface="Letter-join No-Lead 1" panose="02000503000000020003" pitchFamily="50" charset="0"/>
              </a:rPr>
              <a:t>Challenge </a:t>
            </a:r>
            <a:endParaRPr lang="en-GB" sz="2400" dirty="0">
              <a:solidFill>
                <a:srgbClr val="000000"/>
              </a:solidFill>
              <a:latin typeface="Letter-join No-Lead 1" panose="02000503000000020003" pitchFamily="50" charset="0"/>
            </a:endParaRPr>
          </a:p>
          <a:p>
            <a:r>
              <a:rPr lang="en-GB" dirty="0">
                <a:solidFill>
                  <a:srgbClr val="000000"/>
                </a:solidFill>
                <a:latin typeface="Letter-join No-Lead 1" panose="02000503000000020003" pitchFamily="50" charset="0"/>
              </a:rPr>
              <a:t>Can you find out about and create a fact file from a person influential to the black civil rights movement e.g. Rosa Parks or Martin Luther King? </a:t>
            </a:r>
            <a:endParaRPr lang="en-GB" dirty="0">
              <a:latin typeface="Letter-join No-Lead 1" panose="02000503000000020003" pitchFamily="50"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046" y="1343103"/>
            <a:ext cx="5077222" cy="3354593"/>
          </a:xfrm>
          <a:prstGeom prst="rect">
            <a:avLst/>
          </a:prstGeom>
        </p:spPr>
      </p:pic>
    </p:spTree>
    <p:extLst>
      <p:ext uri="{BB962C8B-B14F-4D97-AF65-F5344CB8AC3E}">
        <p14:creationId xmlns:p14="http://schemas.microsoft.com/office/powerpoint/2010/main" val="727193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1743" y="286831"/>
            <a:ext cx="1203662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Learning Non Screen Activities </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3581060" y="5193882"/>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4524248" y="1546436"/>
            <a:ext cx="6801799" cy="1343212"/>
          </a:xfrm>
          <a:prstGeom prst="rect">
            <a:avLst/>
          </a:prstGeom>
        </p:spPr>
      </p:pic>
      <p:pic>
        <p:nvPicPr>
          <p:cNvPr id="6" name="Picture 5"/>
          <p:cNvPicPr>
            <a:picLocks noChangeAspect="1"/>
          </p:cNvPicPr>
          <p:nvPr/>
        </p:nvPicPr>
        <p:blipFill>
          <a:blip r:embed="rId3"/>
          <a:stretch>
            <a:fillRect/>
          </a:stretch>
        </p:blipFill>
        <p:spPr>
          <a:xfrm>
            <a:off x="223138" y="2991220"/>
            <a:ext cx="6744641" cy="1600423"/>
          </a:xfrm>
          <a:prstGeom prst="rect">
            <a:avLst/>
          </a:prstGeom>
        </p:spPr>
      </p:pic>
      <p:pic>
        <p:nvPicPr>
          <p:cNvPr id="7" name="Picture 6"/>
          <p:cNvPicPr>
            <a:picLocks noChangeAspect="1"/>
          </p:cNvPicPr>
          <p:nvPr/>
        </p:nvPicPr>
        <p:blipFill>
          <a:blip r:embed="rId4"/>
          <a:stretch>
            <a:fillRect/>
          </a:stretch>
        </p:blipFill>
        <p:spPr>
          <a:xfrm>
            <a:off x="5284904" y="4499060"/>
            <a:ext cx="6563641" cy="1495634"/>
          </a:xfrm>
          <a:prstGeom prst="rect">
            <a:avLst/>
          </a:prstGeom>
        </p:spPr>
      </p:pic>
    </p:spTree>
    <p:extLst>
      <p:ext uri="{BB962C8B-B14F-4D97-AF65-F5344CB8AC3E}">
        <p14:creationId xmlns:p14="http://schemas.microsoft.com/office/powerpoint/2010/main" val="51824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Group 173">
            <a:extLst>
              <a:ext uri="{FF2B5EF4-FFF2-40B4-BE49-F238E27FC236}">
                <a16:creationId xmlns:a16="http://schemas.microsoft.com/office/drawing/2014/main" id="{E6AC9028-2FB5-4F8B-982D-28553FCC52B1}"/>
              </a:ext>
              <a:ext uri="{C183D7F6-B498-43B3-948B-1728B52AA6E4}">
                <adec:decorative xmlns="" xmlns:adec="http://schemas.microsoft.com/office/drawing/2017/decorative" val="1"/>
              </a:ext>
            </a:extLst>
          </p:cNvPr>
          <p:cNvGrpSpPr>
            <a:grpSpLocks noChangeAspect="1"/>
          </p:cNvGrpSpPr>
          <p:nvPr/>
        </p:nvGrpSpPr>
        <p:grpSpPr>
          <a:xfrm rot="20739652">
            <a:off x="8471366" y="1953712"/>
            <a:ext cx="1869565" cy="1533043"/>
            <a:chOff x="5439830" y="681154"/>
            <a:chExt cx="1789339" cy="1467258"/>
          </a:xfrm>
        </p:grpSpPr>
        <p:sp>
          <p:nvSpPr>
            <p:cNvPr id="175"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6"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77"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8" name="Freeform: Shape 177">
              <a:extLst>
                <a:ext uri="{FF2B5EF4-FFF2-40B4-BE49-F238E27FC236}">
                  <a16:creationId xmlns:a16="http://schemas.microsoft.com/office/drawing/2014/main" id="{A978067F-D179-4497-A0A7-A24A3CC89396}"/>
                </a:ext>
              </a:extLst>
            </p:cNvPr>
            <p:cNvSpPr/>
            <p:nvPr/>
          </p:nvSpPr>
          <p:spPr>
            <a:xfrm>
              <a:off x="6036014"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9"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0"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1"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2"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83"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4"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5"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6"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7"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8"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9"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90"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latin typeface="Letterjoin-Air Plus 1" panose="02000805000000020003" pitchFamily="50" charset="0"/>
              </a:endParaRPr>
            </a:p>
          </p:txBody>
        </p:sp>
        <p:sp>
          <p:nvSpPr>
            <p:cNvPr id="192" name="TextBox 191">
              <a:extLst>
                <a:ext uri="{FF2B5EF4-FFF2-40B4-BE49-F238E27FC236}">
                  <a16:creationId xmlns:a16="http://schemas.microsoft.com/office/drawing/2014/main" id="{38B66773-1E70-4159-8710-7FC0A6CDB07B}"/>
                </a:ext>
              </a:extLst>
            </p:cNvPr>
            <p:cNvSpPr txBox="1"/>
            <p:nvPr/>
          </p:nvSpPr>
          <p:spPr>
            <a:xfrm>
              <a:off x="5631013" y="1365835"/>
              <a:ext cx="1392273" cy="324026"/>
            </a:xfrm>
            <a:prstGeom prst="rect">
              <a:avLst/>
            </a:prstGeom>
            <a:noFill/>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Letterjoin-Air Plus 1" panose="02000805000000020003" pitchFamily="50" charset="0"/>
                </a:rPr>
                <a:t>Challenge</a:t>
              </a:r>
              <a:endParaRPr lang="en-US" sz="1400" b="1" dirty="0">
                <a:ln w="28575">
                  <a:solidFill>
                    <a:schemeClr val="bg1"/>
                  </a:solidFill>
                </a:ln>
                <a:solidFill>
                  <a:srgbClr val="AC0000"/>
                </a:solidFill>
                <a:latin typeface="Letterjoin-Air Plus 1" panose="02000805000000020003" pitchFamily="50" charset="0"/>
              </a:endParaRPr>
            </a:p>
          </p:txBody>
        </p:sp>
      </p:grpSp>
      <p:sp>
        <p:nvSpPr>
          <p:cNvPr id="10" name="Rectangle 9">
            <a:extLst>
              <a:ext uri="{FF2B5EF4-FFF2-40B4-BE49-F238E27FC236}">
                <a16:creationId xmlns:a16="http://schemas.microsoft.com/office/drawing/2014/main" id="{198BB51F-5BCA-4F04-8718-7182FC62952C}"/>
              </a:ext>
            </a:extLst>
          </p:cNvPr>
          <p:cNvSpPr/>
          <p:nvPr/>
        </p:nvSpPr>
        <p:spPr>
          <a:xfrm>
            <a:off x="-12711" y="180582"/>
            <a:ext cx="11162992"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sp>
        <p:nvSpPr>
          <p:cNvPr id="39" name="TextBox 38">
            <a:extLst>
              <a:ext uri="{FF2B5EF4-FFF2-40B4-BE49-F238E27FC236}">
                <a16:creationId xmlns:a16="http://schemas.microsoft.com/office/drawing/2014/main" id="{425D4109-DACF-4E0C-B7FB-33F64C5E0615}"/>
              </a:ext>
            </a:extLst>
          </p:cNvPr>
          <p:cNvSpPr txBox="1"/>
          <p:nvPr/>
        </p:nvSpPr>
        <p:spPr>
          <a:xfrm>
            <a:off x="124582" y="804685"/>
            <a:ext cx="11919372" cy="1077218"/>
          </a:xfrm>
          <a:prstGeom prst="rect">
            <a:avLst/>
          </a:prstGeom>
          <a:noFill/>
        </p:spPr>
        <p:txBody>
          <a:bodyPr wrap="square" rtlCol="0">
            <a:spAutoFit/>
          </a:bodyPr>
          <a:lstStyle/>
          <a:p>
            <a:r>
              <a:rPr lang="en-GB" sz="1600" b="1" u="sng" dirty="0" smtClean="0">
                <a:latin typeface="Letterjoin-Air Plus 1" panose="02000805000000020003" pitchFamily="50" charset="0"/>
                <a:cs typeface="Cavolini" panose="03000502040302020204" pitchFamily="66" charset="0"/>
              </a:rPr>
              <a:t>Weight/Mass</a:t>
            </a:r>
          </a:p>
          <a:p>
            <a:r>
              <a:rPr lang="en-GB" sz="1600" dirty="0" smtClean="0">
                <a:latin typeface="Letterjoin-Air Plus 1" panose="02000805000000020003" pitchFamily="50" charset="0"/>
                <a:cs typeface="Cavolini" panose="03000502040302020204" pitchFamily="66" charset="0"/>
              </a:rPr>
              <a:t>Children in Year Two should know </a:t>
            </a:r>
            <a:r>
              <a:rPr lang="en-GB" sz="1600" dirty="0" smtClean="0">
                <a:latin typeface="Letterjoin-Air Plus 1" panose="02000805000000020003" pitchFamily="50" charset="0"/>
              </a:rPr>
              <a:t>and </a:t>
            </a:r>
            <a:r>
              <a:rPr lang="en-GB" sz="1600" dirty="0">
                <a:latin typeface="Letterjoin-Air Plus 1" panose="02000805000000020003" pitchFamily="50" charset="0"/>
              </a:rPr>
              <a:t>use appropriate standard units to estimate and measure </a:t>
            </a:r>
            <a:r>
              <a:rPr lang="en-GB" sz="1600" dirty="0" smtClean="0">
                <a:latin typeface="Letterjoin-Air Plus 1" panose="02000805000000020003" pitchFamily="50" charset="0"/>
              </a:rPr>
              <a:t>mass </a:t>
            </a:r>
            <a:r>
              <a:rPr lang="en-GB" sz="1600" dirty="0">
                <a:latin typeface="Letterjoin-Air Plus 1" panose="02000805000000020003" pitchFamily="50" charset="0"/>
              </a:rPr>
              <a:t>(</a:t>
            </a:r>
            <a:r>
              <a:rPr lang="en-GB" sz="1600" dirty="0" smtClean="0">
                <a:latin typeface="Letterjoin-Air Plus 1" panose="02000805000000020003" pitchFamily="50" charset="0"/>
              </a:rPr>
              <a:t>kg/g) using scales</a:t>
            </a:r>
            <a:r>
              <a:rPr lang="en-GB" sz="1600" dirty="0">
                <a:latin typeface="Letterjoin-Air Plus 1" panose="02000805000000020003" pitchFamily="50" charset="0"/>
              </a:rPr>
              <a:t>, </a:t>
            </a:r>
            <a:r>
              <a:rPr lang="en-GB" sz="1600" dirty="0" smtClean="0">
                <a:latin typeface="Letterjoin-Air Plus 1" panose="02000805000000020003" pitchFamily="50" charset="0"/>
              </a:rPr>
              <a:t>thermometers. They should also be able to </a:t>
            </a:r>
            <a:r>
              <a:rPr lang="en-GB" sz="1600" dirty="0">
                <a:latin typeface="Letterjoin-Air Plus 1" panose="02000805000000020003" pitchFamily="50" charset="0"/>
              </a:rPr>
              <a:t>compare and </a:t>
            </a:r>
            <a:r>
              <a:rPr lang="en-GB" sz="1600" dirty="0" smtClean="0">
                <a:latin typeface="Letterjoin-Air Plus 1" panose="02000805000000020003" pitchFamily="50" charset="0"/>
              </a:rPr>
              <a:t>order mass; record </a:t>
            </a:r>
            <a:r>
              <a:rPr lang="en-GB" sz="1600" dirty="0">
                <a:latin typeface="Letterjoin-Air Plus 1" panose="02000805000000020003" pitchFamily="50" charset="0"/>
              </a:rPr>
              <a:t>the results using &gt;, &lt; and =</a:t>
            </a:r>
            <a:endParaRPr lang="en-GB" sz="1600" dirty="0">
              <a:latin typeface="Letterjoin-Air Plus 1" panose="02000805000000020003" pitchFamily="50" charset="0"/>
              <a:cs typeface="Cavolini" panose="03000502040302020204" pitchFamily="66" charset="0"/>
            </a:endParaRPr>
          </a:p>
        </p:txBody>
      </p:sp>
      <p:sp>
        <p:nvSpPr>
          <p:cNvPr id="2" name="TextBox 1"/>
          <p:cNvSpPr txBox="1"/>
          <p:nvPr/>
        </p:nvSpPr>
        <p:spPr>
          <a:xfrm>
            <a:off x="2262197" y="1756565"/>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1</a:t>
            </a:r>
            <a:endParaRPr lang="en-GB" dirty="0">
              <a:latin typeface="Letterjoin-Air Plus 1" panose="02000805000000020003" pitchFamily="50" charset="0"/>
            </a:endParaRPr>
          </a:p>
        </p:txBody>
      </p:sp>
      <p:pic>
        <p:nvPicPr>
          <p:cNvPr id="6" name="Picture 5"/>
          <p:cNvPicPr>
            <a:picLocks noChangeAspect="1"/>
          </p:cNvPicPr>
          <p:nvPr/>
        </p:nvPicPr>
        <p:blipFill>
          <a:blip r:embed="rId2"/>
          <a:stretch>
            <a:fillRect/>
          </a:stretch>
        </p:blipFill>
        <p:spPr>
          <a:xfrm>
            <a:off x="476010" y="2124304"/>
            <a:ext cx="3572374" cy="4229690"/>
          </a:xfrm>
          <a:prstGeom prst="rect">
            <a:avLst/>
          </a:prstGeom>
        </p:spPr>
      </p:pic>
      <p:pic>
        <p:nvPicPr>
          <p:cNvPr id="8" name="Picture 7"/>
          <p:cNvPicPr>
            <a:picLocks noChangeAspect="1"/>
          </p:cNvPicPr>
          <p:nvPr/>
        </p:nvPicPr>
        <p:blipFill>
          <a:blip r:embed="rId3"/>
          <a:stretch>
            <a:fillRect/>
          </a:stretch>
        </p:blipFill>
        <p:spPr>
          <a:xfrm>
            <a:off x="4310439" y="2087987"/>
            <a:ext cx="3610479" cy="4591691"/>
          </a:xfrm>
          <a:prstGeom prst="rect">
            <a:avLst/>
          </a:prstGeom>
        </p:spPr>
      </p:pic>
      <p:sp>
        <p:nvSpPr>
          <p:cNvPr id="30" name="TextBox 29"/>
          <p:cNvSpPr txBox="1"/>
          <p:nvPr/>
        </p:nvSpPr>
        <p:spPr>
          <a:xfrm>
            <a:off x="5286423" y="1673218"/>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2</a:t>
            </a:r>
            <a:endParaRPr lang="en-GB" dirty="0">
              <a:latin typeface="Letterjoin-Air Plus 1" panose="02000805000000020003" pitchFamily="50" charset="0"/>
            </a:endParaRPr>
          </a:p>
        </p:txBody>
      </p:sp>
      <p:sp>
        <p:nvSpPr>
          <p:cNvPr id="11" name="TextBox 10"/>
          <p:cNvSpPr txBox="1"/>
          <p:nvPr/>
        </p:nvSpPr>
        <p:spPr>
          <a:xfrm>
            <a:off x="8320049" y="3767291"/>
            <a:ext cx="2966165" cy="2677656"/>
          </a:xfrm>
          <a:prstGeom prst="rect">
            <a:avLst/>
          </a:prstGeom>
          <a:noFill/>
        </p:spPr>
        <p:txBody>
          <a:bodyPr wrap="square" rtlCol="0">
            <a:spAutoFit/>
          </a:bodyPr>
          <a:lstStyle/>
          <a:p>
            <a:r>
              <a:rPr lang="en-GB" sz="2400" dirty="0" smtClean="0">
                <a:latin typeface="Letter-join No-Lead 1" panose="02000503000000020003" pitchFamily="50" charset="0"/>
              </a:rPr>
              <a:t>Which coin does Daniel have in his left hand?</a:t>
            </a:r>
          </a:p>
          <a:p>
            <a:r>
              <a:rPr lang="en-GB" sz="2400" dirty="0" smtClean="0">
                <a:latin typeface="Letter-join No-Lead 1" panose="02000503000000020003" pitchFamily="50" charset="0"/>
              </a:rPr>
              <a:t>How much is it worth?</a:t>
            </a:r>
          </a:p>
          <a:p>
            <a:r>
              <a:rPr lang="en-GB" sz="2400" dirty="0" smtClean="0">
                <a:latin typeface="Letter-join No-Lead 1" panose="02000503000000020003" pitchFamily="50" charset="0"/>
              </a:rPr>
              <a:t>Is it the lowest value coin?</a:t>
            </a:r>
            <a:endParaRPr lang="en-GB" sz="2400" dirty="0">
              <a:latin typeface="Letter-join No-Lead 1" panose="02000503000000020003" pitchFamily="50" charset="0"/>
            </a:endParaRPr>
          </a:p>
        </p:txBody>
      </p:sp>
    </p:spTree>
    <p:extLst>
      <p:ext uri="{BB962C8B-B14F-4D97-AF65-F5344CB8AC3E}">
        <p14:creationId xmlns:p14="http://schemas.microsoft.com/office/powerpoint/2010/main" val="50687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074290" y="210168"/>
            <a:ext cx="11162992"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67248" y="197733"/>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38" name="TextBox 37"/>
          <p:cNvSpPr txBox="1"/>
          <p:nvPr/>
        </p:nvSpPr>
        <p:spPr>
          <a:xfrm>
            <a:off x="6948247" y="979609"/>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Day4</a:t>
            </a:r>
            <a:endParaRPr lang="en-GB" dirty="0">
              <a:latin typeface="Letterjoin-Air Plus 1" panose="02000805000000020003" pitchFamily="50" charset="0"/>
            </a:endParaRPr>
          </a:p>
        </p:txBody>
      </p:sp>
      <p:sp>
        <p:nvSpPr>
          <p:cNvPr id="22" name="TextBox 21"/>
          <p:cNvSpPr txBox="1"/>
          <p:nvPr/>
        </p:nvSpPr>
        <p:spPr>
          <a:xfrm>
            <a:off x="3737825" y="999764"/>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3</a:t>
            </a:r>
            <a:endParaRPr lang="en-GB" dirty="0">
              <a:latin typeface="Letterjoin-Air Plus 1" panose="02000805000000020003" pitchFamily="50" charset="0"/>
            </a:endParaRPr>
          </a:p>
        </p:txBody>
      </p:sp>
      <p:pic>
        <p:nvPicPr>
          <p:cNvPr id="2" name="Picture 1"/>
          <p:cNvPicPr>
            <a:picLocks noChangeAspect="1"/>
          </p:cNvPicPr>
          <p:nvPr/>
        </p:nvPicPr>
        <p:blipFill>
          <a:blip r:embed="rId2"/>
          <a:stretch>
            <a:fillRect/>
          </a:stretch>
        </p:blipFill>
        <p:spPr>
          <a:xfrm>
            <a:off x="2383019" y="1477451"/>
            <a:ext cx="3534268" cy="4363059"/>
          </a:xfrm>
          <a:prstGeom prst="rect">
            <a:avLst/>
          </a:prstGeom>
        </p:spPr>
      </p:pic>
      <p:pic>
        <p:nvPicPr>
          <p:cNvPr id="3" name="Picture 2"/>
          <p:cNvPicPr>
            <a:picLocks noChangeAspect="1"/>
          </p:cNvPicPr>
          <p:nvPr/>
        </p:nvPicPr>
        <p:blipFill>
          <a:blip r:embed="rId3"/>
          <a:stretch>
            <a:fillRect/>
          </a:stretch>
        </p:blipFill>
        <p:spPr>
          <a:xfrm>
            <a:off x="6196332" y="1477451"/>
            <a:ext cx="3486637" cy="4658375"/>
          </a:xfrm>
          <a:prstGeom prst="rect">
            <a:avLst/>
          </a:prstGeom>
        </p:spPr>
      </p:pic>
    </p:spTree>
    <p:extLst>
      <p:ext uri="{BB962C8B-B14F-4D97-AF65-F5344CB8AC3E}">
        <p14:creationId xmlns:p14="http://schemas.microsoft.com/office/powerpoint/2010/main" val="292077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074290" y="210168"/>
            <a:ext cx="11162992"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67248" y="197733"/>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22" name="TextBox 21"/>
          <p:cNvSpPr txBox="1"/>
          <p:nvPr/>
        </p:nvSpPr>
        <p:spPr>
          <a:xfrm>
            <a:off x="3019657" y="1094576"/>
            <a:ext cx="5671968" cy="646331"/>
          </a:xfrm>
          <a:prstGeom prst="rect">
            <a:avLst/>
          </a:prstGeom>
          <a:noFill/>
        </p:spPr>
        <p:txBody>
          <a:bodyPr wrap="square" rtlCol="0">
            <a:spAutoFit/>
          </a:bodyPr>
          <a:lstStyle/>
          <a:p>
            <a:pPr algn="ctr"/>
            <a:r>
              <a:rPr lang="en-GB" dirty="0" smtClean="0">
                <a:latin typeface="Letterjoin-Air Plus 1" panose="02000805000000020003" pitchFamily="50" charset="0"/>
              </a:rPr>
              <a:t>Day 5</a:t>
            </a:r>
          </a:p>
          <a:p>
            <a:pPr algn="ctr"/>
            <a:r>
              <a:rPr lang="en-GB" dirty="0" smtClean="0">
                <a:latin typeface="Letterjoin-Air Plus 1" panose="02000805000000020003" pitchFamily="50" charset="0"/>
              </a:rPr>
              <a:t>How much money is in each jar?</a:t>
            </a:r>
            <a:endParaRPr lang="en-GB" dirty="0">
              <a:latin typeface="Letterjoin-Air Plus 1" panose="02000805000000020003" pitchFamily="50" charset="0"/>
            </a:endParaRPr>
          </a:p>
        </p:txBody>
      </p:sp>
      <p:pic>
        <p:nvPicPr>
          <p:cNvPr id="13" name="Picture 12"/>
          <p:cNvPicPr>
            <a:picLocks noChangeAspect="1"/>
          </p:cNvPicPr>
          <p:nvPr/>
        </p:nvPicPr>
        <p:blipFill>
          <a:blip r:embed="rId2"/>
          <a:stretch>
            <a:fillRect/>
          </a:stretch>
        </p:blipFill>
        <p:spPr>
          <a:xfrm>
            <a:off x="609009" y="1884881"/>
            <a:ext cx="2019582" cy="3810532"/>
          </a:xfrm>
          <a:prstGeom prst="rect">
            <a:avLst/>
          </a:prstGeom>
        </p:spPr>
      </p:pic>
      <p:pic>
        <p:nvPicPr>
          <p:cNvPr id="14" name="Picture 13"/>
          <p:cNvPicPr>
            <a:picLocks noChangeAspect="1"/>
          </p:cNvPicPr>
          <p:nvPr/>
        </p:nvPicPr>
        <p:blipFill>
          <a:blip r:embed="rId3"/>
          <a:stretch>
            <a:fillRect/>
          </a:stretch>
        </p:blipFill>
        <p:spPr>
          <a:xfrm>
            <a:off x="2741719" y="1942039"/>
            <a:ext cx="2010056" cy="3753374"/>
          </a:xfrm>
          <a:prstGeom prst="rect">
            <a:avLst/>
          </a:prstGeom>
        </p:spPr>
      </p:pic>
      <p:pic>
        <p:nvPicPr>
          <p:cNvPr id="15" name="Picture 14"/>
          <p:cNvPicPr>
            <a:picLocks noChangeAspect="1"/>
          </p:cNvPicPr>
          <p:nvPr/>
        </p:nvPicPr>
        <p:blipFill>
          <a:blip r:embed="rId4"/>
          <a:stretch>
            <a:fillRect/>
          </a:stretch>
        </p:blipFill>
        <p:spPr>
          <a:xfrm>
            <a:off x="4864903" y="1942039"/>
            <a:ext cx="1981477" cy="3791479"/>
          </a:xfrm>
          <a:prstGeom prst="rect">
            <a:avLst/>
          </a:prstGeom>
        </p:spPr>
      </p:pic>
      <p:pic>
        <p:nvPicPr>
          <p:cNvPr id="16" name="Picture 15"/>
          <p:cNvPicPr>
            <a:picLocks noChangeAspect="1"/>
          </p:cNvPicPr>
          <p:nvPr/>
        </p:nvPicPr>
        <p:blipFill>
          <a:blip r:embed="rId5"/>
          <a:stretch>
            <a:fillRect/>
          </a:stretch>
        </p:blipFill>
        <p:spPr>
          <a:xfrm>
            <a:off x="6953998" y="1884881"/>
            <a:ext cx="1943371" cy="3801005"/>
          </a:xfrm>
          <a:prstGeom prst="rect">
            <a:avLst/>
          </a:prstGeom>
        </p:spPr>
      </p:pic>
      <p:pic>
        <p:nvPicPr>
          <p:cNvPr id="17" name="Picture 16"/>
          <p:cNvPicPr>
            <a:picLocks noChangeAspect="1"/>
          </p:cNvPicPr>
          <p:nvPr/>
        </p:nvPicPr>
        <p:blipFill>
          <a:blip r:embed="rId6"/>
          <a:stretch>
            <a:fillRect/>
          </a:stretch>
        </p:blipFill>
        <p:spPr>
          <a:xfrm>
            <a:off x="9048603" y="1884881"/>
            <a:ext cx="2038635" cy="3743847"/>
          </a:xfrm>
          <a:prstGeom prst="rect">
            <a:avLst/>
          </a:prstGeom>
        </p:spPr>
      </p:pic>
    </p:spTree>
    <p:extLst>
      <p:ext uri="{BB962C8B-B14F-4D97-AF65-F5344CB8AC3E}">
        <p14:creationId xmlns:p14="http://schemas.microsoft.com/office/powerpoint/2010/main" val="370783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007245" y="286831"/>
            <a:ext cx="9998636"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Phonics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10985234" y="129790"/>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pic>
        <p:nvPicPr>
          <p:cNvPr id="4" name="Picture 3"/>
          <p:cNvPicPr>
            <a:picLocks noChangeAspect="1"/>
          </p:cNvPicPr>
          <p:nvPr/>
        </p:nvPicPr>
        <p:blipFill>
          <a:blip r:embed="rId2"/>
          <a:stretch>
            <a:fillRect/>
          </a:stretch>
        </p:blipFill>
        <p:spPr>
          <a:xfrm>
            <a:off x="2656686" y="1030279"/>
            <a:ext cx="1991003" cy="5525271"/>
          </a:xfrm>
          <a:prstGeom prst="rect">
            <a:avLst/>
          </a:prstGeom>
        </p:spPr>
      </p:pic>
      <p:sp>
        <p:nvSpPr>
          <p:cNvPr id="5" name="TextBox 4"/>
          <p:cNvSpPr txBox="1"/>
          <p:nvPr/>
        </p:nvSpPr>
        <p:spPr>
          <a:xfrm>
            <a:off x="625642" y="1648326"/>
            <a:ext cx="2031044" cy="646331"/>
          </a:xfrm>
          <a:prstGeom prst="rect">
            <a:avLst/>
          </a:prstGeom>
          <a:noFill/>
        </p:spPr>
        <p:txBody>
          <a:bodyPr wrap="square" rtlCol="0">
            <a:spAutoFit/>
          </a:bodyPr>
          <a:lstStyle/>
          <a:p>
            <a:r>
              <a:rPr lang="en-GB" dirty="0" smtClean="0">
                <a:latin typeface="Letter-join No-Lead 1" panose="02000503000000020003" pitchFamily="50" charset="0"/>
              </a:rPr>
              <a:t>Colour the sounds that you know</a:t>
            </a:r>
            <a:endParaRPr lang="en-GB" dirty="0">
              <a:latin typeface="Letter-join No-Lead 1" panose="02000503000000020003" pitchFamily="50" charset="0"/>
            </a:endParaRPr>
          </a:p>
        </p:txBody>
      </p:sp>
      <p:sp>
        <p:nvSpPr>
          <p:cNvPr id="21" name="TextBox 20"/>
          <p:cNvSpPr txBox="1"/>
          <p:nvPr/>
        </p:nvSpPr>
        <p:spPr>
          <a:xfrm>
            <a:off x="6336796" y="1070777"/>
            <a:ext cx="4382914" cy="369332"/>
          </a:xfrm>
          <a:prstGeom prst="rect">
            <a:avLst/>
          </a:prstGeom>
          <a:noFill/>
        </p:spPr>
        <p:txBody>
          <a:bodyPr wrap="square" rtlCol="0">
            <a:spAutoFit/>
          </a:bodyPr>
          <a:lstStyle/>
          <a:p>
            <a:r>
              <a:rPr lang="en-GB" dirty="0" smtClean="0">
                <a:latin typeface="Letter-join No-Lead 1" panose="02000503000000020003" pitchFamily="50" charset="0"/>
              </a:rPr>
              <a:t>Match the picture to the sentence.</a:t>
            </a:r>
            <a:endParaRPr lang="en-GB" dirty="0">
              <a:latin typeface="Letter-join No-Lead 1" panose="02000503000000020003" pitchFamily="50" charset="0"/>
            </a:endParaRPr>
          </a:p>
        </p:txBody>
      </p:sp>
      <p:pic>
        <p:nvPicPr>
          <p:cNvPr id="2" name="Picture 1"/>
          <p:cNvPicPr>
            <a:picLocks noChangeAspect="1"/>
          </p:cNvPicPr>
          <p:nvPr/>
        </p:nvPicPr>
        <p:blipFill>
          <a:blip r:embed="rId3"/>
          <a:stretch>
            <a:fillRect/>
          </a:stretch>
        </p:blipFill>
        <p:spPr>
          <a:xfrm>
            <a:off x="6297129" y="1454613"/>
            <a:ext cx="4564861" cy="5329783"/>
          </a:xfrm>
          <a:prstGeom prst="rect">
            <a:avLst/>
          </a:prstGeom>
        </p:spPr>
      </p:pic>
    </p:spTree>
    <p:extLst>
      <p:ext uri="{BB962C8B-B14F-4D97-AF65-F5344CB8AC3E}">
        <p14:creationId xmlns:p14="http://schemas.microsoft.com/office/powerpoint/2010/main" val="3522404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46432" y="286831"/>
            <a:ext cx="11720260"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Phonics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1" name="TextBox 10"/>
          <p:cNvSpPr txBox="1"/>
          <p:nvPr/>
        </p:nvSpPr>
        <p:spPr>
          <a:xfrm>
            <a:off x="1753428" y="1076488"/>
            <a:ext cx="9822808" cy="923330"/>
          </a:xfrm>
          <a:prstGeom prst="rect">
            <a:avLst/>
          </a:prstGeom>
          <a:noFill/>
        </p:spPr>
        <p:txBody>
          <a:bodyPr wrap="square" rtlCol="0">
            <a:spAutoFit/>
          </a:bodyPr>
          <a:lstStyle/>
          <a:p>
            <a:r>
              <a:rPr lang="en-GB" dirty="0" smtClean="0">
                <a:solidFill>
                  <a:srgbClr val="FF0000"/>
                </a:solidFill>
                <a:latin typeface="Letterjoin-Air Plus 1" panose="02000805000000020003" pitchFamily="50" charset="0"/>
              </a:rPr>
              <a:t>Remember,  there are some great videos on </a:t>
            </a:r>
            <a:r>
              <a:rPr lang="en-GB" dirty="0" err="1">
                <a:solidFill>
                  <a:srgbClr val="FF0000"/>
                </a:solidFill>
                <a:latin typeface="Letterjoin-Air Plus 1" panose="02000805000000020003" pitchFamily="50" charset="0"/>
              </a:rPr>
              <a:t>Y</a:t>
            </a:r>
            <a:r>
              <a:rPr lang="en-GB" dirty="0" err="1" smtClean="0">
                <a:solidFill>
                  <a:srgbClr val="FF0000"/>
                </a:solidFill>
                <a:latin typeface="Letterjoin-Air Plus 1" panose="02000805000000020003" pitchFamily="50" charset="0"/>
              </a:rPr>
              <a:t>outube</a:t>
            </a:r>
            <a:r>
              <a:rPr lang="en-GB" dirty="0" smtClean="0">
                <a:solidFill>
                  <a:srgbClr val="FF0000"/>
                </a:solidFill>
                <a:latin typeface="Letterjoin-Air Plus 1" panose="02000805000000020003" pitchFamily="50" charset="0"/>
              </a:rPr>
              <a:t> to help. Ruth </a:t>
            </a:r>
            <a:r>
              <a:rPr lang="en-GB" dirty="0" err="1" smtClean="0">
                <a:solidFill>
                  <a:srgbClr val="FF0000"/>
                </a:solidFill>
                <a:latin typeface="Letterjoin-Air Plus 1" panose="02000805000000020003" pitchFamily="50" charset="0"/>
              </a:rPr>
              <a:t>Miskin</a:t>
            </a:r>
            <a:r>
              <a:rPr lang="en-GB" dirty="0" smtClean="0">
                <a:solidFill>
                  <a:srgbClr val="FF0000"/>
                </a:solidFill>
                <a:latin typeface="Letterjoin-Air Plus 1" panose="02000805000000020003" pitchFamily="50" charset="0"/>
              </a:rPr>
              <a:t> Training set 3 speed sounds and spelling lessons are definitely worth while</a:t>
            </a:r>
            <a:r>
              <a:rPr lang="en-GB" dirty="0">
                <a:solidFill>
                  <a:srgbClr val="FF0000"/>
                </a:solidFill>
                <a:latin typeface="Letterjoin-Air Plus 1" panose="02000805000000020003" pitchFamily="50" charset="0"/>
              </a:rPr>
              <a:t> </a:t>
            </a:r>
            <a:r>
              <a:rPr lang="en-GB" dirty="0" smtClean="0">
                <a:solidFill>
                  <a:srgbClr val="FF0000"/>
                </a:solidFill>
                <a:latin typeface="Letterjoin-Air Plus 1" panose="02000805000000020003" pitchFamily="50" charset="0"/>
              </a:rPr>
              <a:t>in teaching your child and set 2 are great for recap lessons.</a:t>
            </a:r>
            <a:endParaRPr lang="en-GB" dirty="0">
              <a:solidFill>
                <a:srgbClr val="FF0000"/>
              </a:solidFill>
              <a:latin typeface="Letterjoin-Air Plus 1" panose="02000805000000020003" pitchFamily="50" charset="0"/>
            </a:endParaRPr>
          </a:p>
        </p:txBody>
      </p:sp>
      <p:sp>
        <p:nvSpPr>
          <p:cNvPr id="12" name="TextBox 11"/>
          <p:cNvSpPr txBox="1"/>
          <p:nvPr/>
        </p:nvSpPr>
        <p:spPr>
          <a:xfrm>
            <a:off x="9939130" y="2629828"/>
            <a:ext cx="1788091" cy="2031325"/>
          </a:xfrm>
          <a:prstGeom prst="rect">
            <a:avLst/>
          </a:prstGeom>
          <a:noFill/>
        </p:spPr>
        <p:txBody>
          <a:bodyPr wrap="square" rtlCol="0">
            <a:spAutoFit/>
          </a:bodyPr>
          <a:lstStyle/>
          <a:p>
            <a:pPr algn="ctr"/>
            <a:r>
              <a:rPr lang="en-GB" dirty="0" smtClean="0">
                <a:latin typeface="Letterjoin-Air Plus 1" panose="02000805000000020003" pitchFamily="50" charset="0"/>
              </a:rPr>
              <a:t>Find the words that contain the ‘oi’ sound. Colour them in when you find them.</a:t>
            </a:r>
            <a:endParaRPr lang="en-GB" dirty="0">
              <a:latin typeface="Letterjoin-Air Plus 1" panose="02000805000000020003" pitchFamily="50" charset="0"/>
            </a:endParaRPr>
          </a:p>
        </p:txBody>
      </p:sp>
      <p:sp>
        <p:nvSpPr>
          <p:cNvPr id="2" name="TextBox 1"/>
          <p:cNvSpPr txBox="1"/>
          <p:nvPr/>
        </p:nvSpPr>
        <p:spPr>
          <a:xfrm>
            <a:off x="2623929" y="2223972"/>
            <a:ext cx="7013365" cy="5139869"/>
          </a:xfrm>
          <a:prstGeom prst="rect">
            <a:avLst/>
          </a:prstGeom>
          <a:noFill/>
        </p:spPr>
        <p:txBody>
          <a:bodyPr wrap="square" rtlCol="0">
            <a:spAutoFit/>
          </a:bodyPr>
          <a:lstStyle/>
          <a:p>
            <a:pPr lvl="0"/>
            <a:r>
              <a:rPr lang="en-GB" sz="3600" dirty="0" smtClean="0">
                <a:latin typeface="Letter-join No-Lead 1" panose="02000503000000020003" pitchFamily="50" charset="0"/>
              </a:rPr>
              <a:t>Here </a:t>
            </a:r>
            <a:r>
              <a:rPr lang="en-GB" sz="3600" dirty="0">
                <a:latin typeface="Letter-join No-Lead 1" panose="02000503000000020003" pitchFamily="50" charset="0"/>
              </a:rPr>
              <a:t>is the foil.</a:t>
            </a:r>
          </a:p>
          <a:p>
            <a:pPr lvl="0"/>
            <a:r>
              <a:rPr lang="en-GB" sz="3600" dirty="0">
                <a:latin typeface="Letter-join No-Lead 1" panose="02000503000000020003" pitchFamily="50" charset="0"/>
              </a:rPr>
              <a:t>Will you boil the potatoes?</a:t>
            </a:r>
          </a:p>
          <a:p>
            <a:pPr lvl="0"/>
            <a:r>
              <a:rPr lang="en-GB" sz="3600" dirty="0">
                <a:latin typeface="Letter-join No-Lead 1" panose="02000503000000020003" pitchFamily="50" charset="0"/>
              </a:rPr>
              <a:t>There is soil on the ground.</a:t>
            </a:r>
          </a:p>
          <a:p>
            <a:pPr lvl="0"/>
            <a:r>
              <a:rPr lang="en-GB" sz="3600" dirty="0">
                <a:latin typeface="Letter-join No-Lead 1" panose="02000503000000020003" pitchFamily="50" charset="0"/>
              </a:rPr>
              <a:t>Look at the coins.</a:t>
            </a:r>
          </a:p>
          <a:p>
            <a:pPr lvl="0"/>
            <a:r>
              <a:rPr lang="en-GB" sz="3600" dirty="0">
                <a:latin typeface="Letter-join No-Lead 1" panose="02000503000000020003" pitchFamily="50" charset="0"/>
              </a:rPr>
              <a:t>Can I go to the toilet?</a:t>
            </a:r>
          </a:p>
          <a:p>
            <a:pPr lvl="0"/>
            <a:r>
              <a:rPr lang="en-GB" sz="3600" dirty="0">
                <a:latin typeface="Letter-join No-Lead 1" panose="02000503000000020003" pitchFamily="50" charset="0"/>
              </a:rPr>
              <a:t>There is lots of noise</a:t>
            </a:r>
            <a:r>
              <a:rPr lang="en-GB" sz="3600" dirty="0" smtClean="0">
                <a:latin typeface="Letter-join No-Lead 1" panose="02000503000000020003" pitchFamily="50" charset="0"/>
              </a:rPr>
              <a:t>.</a:t>
            </a:r>
          </a:p>
          <a:p>
            <a:r>
              <a:rPr lang="en-GB" sz="3600" dirty="0">
                <a:latin typeface="Letter-join No-Lead 1" panose="02000503000000020003" pitchFamily="50" charset="0"/>
              </a:rPr>
              <a:t>Point to the stars.</a:t>
            </a:r>
          </a:p>
          <a:p>
            <a:pPr lvl="0"/>
            <a:endParaRPr lang="en-GB" sz="3600" dirty="0">
              <a:latin typeface="Letter-join No-Lead 1" panose="02000503000000020003" pitchFamily="50" charset="0"/>
            </a:endParaRPr>
          </a:p>
          <a:p>
            <a:endParaRPr lang="en-GB" dirty="0" smtClean="0"/>
          </a:p>
          <a:p>
            <a:endParaRPr lang="en-GB" dirty="0"/>
          </a:p>
        </p:txBody>
      </p:sp>
      <p:pic>
        <p:nvPicPr>
          <p:cNvPr id="4" name="Picture 3"/>
          <p:cNvPicPr>
            <a:picLocks noChangeAspect="1"/>
          </p:cNvPicPr>
          <p:nvPr/>
        </p:nvPicPr>
        <p:blipFill>
          <a:blip r:embed="rId2"/>
          <a:stretch>
            <a:fillRect/>
          </a:stretch>
        </p:blipFill>
        <p:spPr>
          <a:xfrm>
            <a:off x="53350" y="2629828"/>
            <a:ext cx="2592302" cy="2667080"/>
          </a:xfrm>
          <a:prstGeom prst="rect">
            <a:avLst/>
          </a:prstGeom>
        </p:spPr>
      </p:pic>
    </p:spTree>
    <p:extLst>
      <p:ext uri="{BB962C8B-B14F-4D97-AF65-F5344CB8AC3E}">
        <p14:creationId xmlns:p14="http://schemas.microsoft.com/office/powerpoint/2010/main" val="1957695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46432" y="286831"/>
            <a:ext cx="11720260"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Phonics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pic>
        <p:nvPicPr>
          <p:cNvPr id="23" name="Picture 22"/>
          <p:cNvPicPr>
            <a:picLocks noChangeAspect="1"/>
          </p:cNvPicPr>
          <p:nvPr/>
        </p:nvPicPr>
        <p:blipFill>
          <a:blip r:embed="rId2"/>
          <a:stretch>
            <a:fillRect/>
          </a:stretch>
        </p:blipFill>
        <p:spPr>
          <a:xfrm>
            <a:off x="53350" y="2629828"/>
            <a:ext cx="2592302" cy="2667080"/>
          </a:xfrm>
          <a:prstGeom prst="rect">
            <a:avLst/>
          </a:prstGeom>
        </p:spPr>
      </p:pic>
      <p:pic>
        <p:nvPicPr>
          <p:cNvPr id="2" name="Picture 1"/>
          <p:cNvPicPr>
            <a:picLocks noChangeAspect="1"/>
          </p:cNvPicPr>
          <p:nvPr/>
        </p:nvPicPr>
        <p:blipFill>
          <a:blip r:embed="rId3"/>
          <a:stretch>
            <a:fillRect/>
          </a:stretch>
        </p:blipFill>
        <p:spPr>
          <a:xfrm>
            <a:off x="8623976" y="1511729"/>
            <a:ext cx="3452546" cy="2603071"/>
          </a:xfrm>
          <a:prstGeom prst="rect">
            <a:avLst/>
          </a:prstGeom>
        </p:spPr>
      </p:pic>
      <p:pic>
        <p:nvPicPr>
          <p:cNvPr id="3" name="Picture 2"/>
          <p:cNvPicPr>
            <a:picLocks noChangeAspect="1"/>
          </p:cNvPicPr>
          <p:nvPr/>
        </p:nvPicPr>
        <p:blipFill>
          <a:blip r:embed="rId4"/>
          <a:stretch>
            <a:fillRect/>
          </a:stretch>
        </p:blipFill>
        <p:spPr>
          <a:xfrm>
            <a:off x="8640950" y="4114800"/>
            <a:ext cx="3435572" cy="2610632"/>
          </a:xfrm>
          <a:prstGeom prst="rect">
            <a:avLst/>
          </a:prstGeom>
        </p:spPr>
      </p:pic>
      <p:pic>
        <p:nvPicPr>
          <p:cNvPr id="6" name="Picture 5"/>
          <p:cNvPicPr>
            <a:picLocks noChangeAspect="1"/>
          </p:cNvPicPr>
          <p:nvPr/>
        </p:nvPicPr>
        <p:blipFill>
          <a:blip r:embed="rId5"/>
          <a:stretch>
            <a:fillRect/>
          </a:stretch>
        </p:blipFill>
        <p:spPr>
          <a:xfrm>
            <a:off x="3183201" y="1525929"/>
            <a:ext cx="4601217" cy="2629267"/>
          </a:xfrm>
          <a:prstGeom prst="rect">
            <a:avLst/>
          </a:prstGeom>
        </p:spPr>
      </p:pic>
      <p:pic>
        <p:nvPicPr>
          <p:cNvPr id="7" name="Picture 6"/>
          <p:cNvPicPr>
            <a:picLocks noChangeAspect="1"/>
          </p:cNvPicPr>
          <p:nvPr/>
        </p:nvPicPr>
        <p:blipFill>
          <a:blip r:embed="rId6"/>
          <a:stretch>
            <a:fillRect/>
          </a:stretch>
        </p:blipFill>
        <p:spPr>
          <a:xfrm>
            <a:off x="5492306" y="4136143"/>
            <a:ext cx="2314898" cy="2629267"/>
          </a:xfrm>
          <a:prstGeom prst="rect">
            <a:avLst/>
          </a:prstGeom>
        </p:spPr>
      </p:pic>
      <p:pic>
        <p:nvPicPr>
          <p:cNvPr id="13" name="Picture 12"/>
          <p:cNvPicPr>
            <a:picLocks noChangeAspect="1"/>
          </p:cNvPicPr>
          <p:nvPr/>
        </p:nvPicPr>
        <p:blipFill>
          <a:blip r:embed="rId7"/>
          <a:stretch>
            <a:fillRect/>
          </a:stretch>
        </p:blipFill>
        <p:spPr>
          <a:xfrm>
            <a:off x="3183201" y="4155196"/>
            <a:ext cx="2333951" cy="2610214"/>
          </a:xfrm>
          <a:prstGeom prst="rect">
            <a:avLst/>
          </a:prstGeom>
        </p:spPr>
      </p:pic>
      <p:sp>
        <p:nvSpPr>
          <p:cNvPr id="14" name="TextBox 13"/>
          <p:cNvSpPr txBox="1"/>
          <p:nvPr/>
        </p:nvSpPr>
        <p:spPr>
          <a:xfrm>
            <a:off x="3502184" y="1168430"/>
            <a:ext cx="3972830" cy="369332"/>
          </a:xfrm>
          <a:prstGeom prst="rect">
            <a:avLst/>
          </a:prstGeom>
          <a:noFill/>
        </p:spPr>
        <p:txBody>
          <a:bodyPr wrap="square" rtlCol="0">
            <a:spAutoFit/>
          </a:bodyPr>
          <a:lstStyle/>
          <a:p>
            <a:r>
              <a:rPr lang="en-GB" dirty="0" smtClean="0">
                <a:latin typeface="Letter-join No-Lead 1" panose="02000503000000020003" pitchFamily="50" charset="0"/>
              </a:rPr>
              <a:t>Use </a:t>
            </a:r>
            <a:r>
              <a:rPr lang="en-GB" dirty="0" err="1" smtClean="0">
                <a:latin typeface="Letter-join No-Lead 1" panose="02000503000000020003" pitchFamily="50" charset="0"/>
              </a:rPr>
              <a:t>fred</a:t>
            </a:r>
            <a:r>
              <a:rPr lang="en-GB" dirty="0" smtClean="0">
                <a:latin typeface="Letter-join No-Lead 1" panose="02000503000000020003" pitchFamily="50" charset="0"/>
              </a:rPr>
              <a:t> fingers to spell the ‘oi’ word</a:t>
            </a:r>
            <a:endParaRPr lang="en-GB" dirty="0">
              <a:latin typeface="Letter-join No-Lead 1" panose="02000503000000020003" pitchFamily="50" charset="0"/>
            </a:endParaRPr>
          </a:p>
        </p:txBody>
      </p:sp>
      <p:sp>
        <p:nvSpPr>
          <p:cNvPr id="32" name="TextBox 31"/>
          <p:cNvSpPr txBox="1"/>
          <p:nvPr/>
        </p:nvSpPr>
        <p:spPr>
          <a:xfrm>
            <a:off x="8623976" y="1095718"/>
            <a:ext cx="3972830" cy="369332"/>
          </a:xfrm>
          <a:prstGeom prst="rect">
            <a:avLst/>
          </a:prstGeom>
          <a:noFill/>
        </p:spPr>
        <p:txBody>
          <a:bodyPr wrap="square" rtlCol="0">
            <a:spAutoFit/>
          </a:bodyPr>
          <a:lstStyle/>
          <a:p>
            <a:r>
              <a:rPr lang="en-GB" dirty="0" smtClean="0">
                <a:latin typeface="Letter-join No-Lead 1" panose="02000503000000020003" pitchFamily="50" charset="0"/>
              </a:rPr>
              <a:t>Can you read the alien words?</a:t>
            </a:r>
            <a:endParaRPr lang="en-GB" dirty="0">
              <a:latin typeface="Letter-join No-Lead 1" panose="02000503000000020003" pitchFamily="50" charset="0"/>
            </a:endParaRPr>
          </a:p>
        </p:txBody>
      </p:sp>
    </p:spTree>
    <p:extLst>
      <p:ext uri="{BB962C8B-B14F-4D97-AF65-F5344CB8AC3E}">
        <p14:creationId xmlns:p14="http://schemas.microsoft.com/office/powerpoint/2010/main" val="4158576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0" y="327813"/>
            <a:ext cx="11991703" cy="769441"/>
          </a:xfrm>
          <a:prstGeom prst="rect">
            <a:avLst/>
          </a:prstGeom>
          <a:noFill/>
        </p:spPr>
        <p:txBody>
          <a:bodyPr wrap="squar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English</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1152428" y="106084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39" name="TextBox 38">
            <a:extLst>
              <a:ext uri="{FF2B5EF4-FFF2-40B4-BE49-F238E27FC236}">
                <a16:creationId xmlns:a16="http://schemas.microsoft.com/office/drawing/2014/main" id="{273C07E5-7D33-46A6-A57B-1CB21BFDBEB1}"/>
              </a:ext>
            </a:extLst>
          </p:cNvPr>
          <p:cNvSpPr txBox="1"/>
          <p:nvPr/>
        </p:nvSpPr>
        <p:spPr>
          <a:xfrm>
            <a:off x="2912289" y="1003328"/>
            <a:ext cx="8270157" cy="830997"/>
          </a:xfrm>
          <a:prstGeom prst="rect">
            <a:avLst/>
          </a:prstGeom>
          <a:noFill/>
        </p:spPr>
        <p:txBody>
          <a:bodyPr wrap="square" rtlCol="0">
            <a:spAutoFit/>
          </a:bodyPr>
          <a:lstStyle/>
          <a:p>
            <a:r>
              <a:rPr lang="en-GB" sz="1200" b="1" u="sng" dirty="0" smtClean="0">
                <a:latin typeface="Letterjoin-Air Plus 1" panose="02000805000000020003" pitchFamily="50" charset="0"/>
                <a:cs typeface="Cavolini" panose="03000502040302020204" pitchFamily="66" charset="0"/>
              </a:rPr>
              <a:t>Write a letter.</a:t>
            </a:r>
          </a:p>
          <a:p>
            <a:r>
              <a:rPr lang="en-GB" sz="1200" dirty="0" smtClean="0">
                <a:latin typeface="Letterjoin-Air Plus 1" panose="02000805000000020003" pitchFamily="50" charset="0"/>
                <a:cs typeface="Cavolini" panose="03000502040302020204" pitchFamily="66" charset="0"/>
              </a:rPr>
              <a:t>Can you write a </a:t>
            </a:r>
            <a:r>
              <a:rPr lang="en-GB" sz="1200" dirty="0" smtClean="0">
                <a:latin typeface="Letterjoin-Air Plus 1" panose="02000805000000020003" pitchFamily="50" charset="0"/>
                <a:cs typeface="Cavolini" panose="03000502040302020204" pitchFamily="66" charset="0"/>
              </a:rPr>
              <a:t>diary of your weeks activities, Draw a picture that clearly shows what you are doing each day.  Remember to include your finger spaces, capital letters and full stops. Can you include the word ‘and’ and ‘because’ in your writing?</a:t>
            </a:r>
            <a:endParaRPr lang="en-GB" sz="1200" dirty="0" smtClean="0">
              <a:latin typeface="Letterjoin-Air Plus 1" panose="02000805000000020003" pitchFamily="50" charset="0"/>
              <a:cs typeface="Cavolini" panose="03000502040302020204" pitchFamily="66" charset="0"/>
            </a:endParaRPr>
          </a:p>
        </p:txBody>
      </p:sp>
      <p:pic>
        <p:nvPicPr>
          <p:cNvPr id="2" name="Picture 1"/>
          <p:cNvPicPr>
            <a:picLocks noChangeAspect="1"/>
          </p:cNvPicPr>
          <p:nvPr/>
        </p:nvPicPr>
        <p:blipFill>
          <a:blip r:embed="rId2"/>
          <a:stretch>
            <a:fillRect/>
          </a:stretch>
        </p:blipFill>
        <p:spPr>
          <a:xfrm>
            <a:off x="2446292" y="1907879"/>
            <a:ext cx="3677163" cy="4525006"/>
          </a:xfrm>
          <a:prstGeom prst="rect">
            <a:avLst/>
          </a:prstGeom>
        </p:spPr>
      </p:pic>
      <p:pic>
        <p:nvPicPr>
          <p:cNvPr id="3" name="Picture 2"/>
          <p:cNvPicPr>
            <a:picLocks noChangeAspect="1"/>
          </p:cNvPicPr>
          <p:nvPr/>
        </p:nvPicPr>
        <p:blipFill>
          <a:blip r:embed="rId3"/>
          <a:stretch>
            <a:fillRect/>
          </a:stretch>
        </p:blipFill>
        <p:spPr>
          <a:xfrm>
            <a:off x="6396453" y="1907879"/>
            <a:ext cx="3600953" cy="4505954"/>
          </a:xfrm>
          <a:prstGeom prst="rect">
            <a:avLst/>
          </a:prstGeom>
        </p:spPr>
      </p:pic>
    </p:spTree>
    <p:extLst>
      <p:ext uri="{BB962C8B-B14F-4D97-AF65-F5344CB8AC3E}">
        <p14:creationId xmlns:p14="http://schemas.microsoft.com/office/powerpoint/2010/main" val="2408365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6352</TotalTime>
  <Words>1005</Words>
  <Application>Microsoft Office PowerPoint</Application>
  <PresentationFormat>Widescreen</PresentationFormat>
  <Paragraphs>133</Paragraphs>
  <Slides>21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Cavolini</vt:lpstr>
      <vt:lpstr>League Spartan</vt:lpstr>
      <vt:lpstr>Letter-join No-Lead 1</vt:lpstr>
      <vt:lpstr>Letterjoin-Air Plus 1</vt:lpstr>
      <vt:lpstr>Sassoon Infant Rg</vt:lpstr>
      <vt:lpstr>Times New Roman</vt:lpstr>
      <vt:lpstr>Office Theme</vt:lpstr>
      <vt:lpstr>Home Learning  activities WC 15.6.20 Teaching group. 1/2 SC and 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West Grantham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Gliddon</dc:creator>
  <cp:lastModifiedBy>Scott Cowan</cp:lastModifiedBy>
  <cp:revision>73</cp:revision>
  <dcterms:created xsi:type="dcterms:W3CDTF">2020-05-08T09:35:29Z</dcterms:created>
  <dcterms:modified xsi:type="dcterms:W3CDTF">2020-06-11T10:50:34Z</dcterms:modified>
</cp:coreProperties>
</file>