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62" r:id="rId3"/>
    <p:sldId id="257" r:id="rId4"/>
    <p:sldId id="275" r:id="rId5"/>
    <p:sldId id="260" r:id="rId6"/>
    <p:sldId id="280" r:id="rId7"/>
    <p:sldId id="281" r:id="rId8"/>
    <p:sldId id="282" r:id="rId9"/>
    <p:sldId id="261" r:id="rId10"/>
    <p:sldId id="283" r:id="rId11"/>
    <p:sldId id="264" r:id="rId12"/>
    <p:sldId id="265" r:id="rId13"/>
    <p:sldId id="278" r:id="rId14"/>
    <p:sldId id="267" r:id="rId15"/>
    <p:sldId id="273" r:id="rId16"/>
    <p:sldId id="268" r:id="rId17"/>
    <p:sldId id="279" r:id="rId18"/>
    <p:sldId id="270" r:id="rId19"/>
    <p:sldId id="26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Cowan" initials="SC" lastIdx="1" clrIdx="0">
    <p:extLst>
      <p:ext uri="{19B8F6BF-5375-455C-9EA6-DF929625EA0E}">
        <p15:presenceInfo xmlns:p15="http://schemas.microsoft.com/office/powerpoint/2012/main" userId="Scott Co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10:02:26.3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FFD6-2A0A-4A0F-9A66-2AF741C99E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S-0oPjtxeM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sNqhE-XoPKU&amp;feature=youtu.b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22.6.20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1/2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S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C/HS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06672" y="108152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" y="2572899"/>
            <a:ext cx="5925377" cy="3501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819" y="991339"/>
            <a:ext cx="927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Look at the following images. Write a sentence about each picture and what the characters are doing. Remember your capital letters and full stops.</a:t>
            </a:r>
          </a:p>
          <a:p>
            <a:r>
              <a:rPr lang="en-GB" b="1" dirty="0" smtClean="0">
                <a:latin typeface="Letter-join No-Lead 1" panose="02000503000000020003" pitchFamily="50" charset="0"/>
              </a:rPr>
              <a:t>Remember: Saying your sentence aloud before you write it to check it makes sense</a:t>
            </a:r>
            <a:endParaRPr lang="en-GB" b="1" dirty="0">
              <a:latin typeface="Letter-join No-Lead 1" panose="02000503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52" y="1957469"/>
            <a:ext cx="5542281" cy="4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97912"/>
              </p:ext>
            </p:extLst>
          </p:nvPr>
        </p:nvGraphicFramePr>
        <p:xfrm>
          <a:off x="1942567" y="1525929"/>
          <a:ext cx="9435180" cy="456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Badly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Hopeless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Penniless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Happily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Lovely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Joyless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9386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Slowly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Quickly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Careless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Fearless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928689" y="1084422"/>
            <a:ext cx="105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looking at the religion Islam, and how and why Muslims celebrate and worship. 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remember what the answer to these questions?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2" y="2243160"/>
            <a:ext cx="1165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Where was Islam founded? Saudi Arabia.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What is the name of their God?  Allah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Who was the founded of Islam? </a:t>
            </a:r>
            <a:r>
              <a:rPr lang="en-GB" sz="2800" dirty="0" smtClean="0">
                <a:latin typeface="Letter-join No-Lead 1" panose="02000503000000020003" pitchFamily="50" charset="0"/>
              </a:rPr>
              <a:t>Muhammed (Peace be upon him)</a:t>
            </a:r>
          </a:p>
          <a:p>
            <a:pPr marL="342900" indent="-342900">
              <a:buAutoNum type="arabicParenR"/>
            </a:pPr>
            <a:r>
              <a:rPr lang="en-GB" sz="2800" dirty="0">
                <a:latin typeface="Letter-join No-Lead 1" panose="02000503000000020003" pitchFamily="50" charset="0"/>
              </a:rPr>
              <a:t> </a:t>
            </a:r>
            <a:r>
              <a:rPr lang="en-GB" sz="2800" dirty="0" smtClean="0">
                <a:latin typeface="Letter-join No-Lead 1" panose="02000503000000020003" pitchFamily="50" charset="0"/>
              </a:rPr>
              <a:t>What is the name of the Holy Book? The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Qu’ran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2653" y="2223972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336632" y="2774420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412831" y="3329657"/>
            <a:ext cx="5117431" cy="570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412831" y="3899468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stories from The 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Qu’ran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6" y="2329266"/>
            <a:ext cx="58096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Watch the following clip about the story of Prophet Isa:</a:t>
            </a:r>
          </a:p>
          <a:p>
            <a:r>
              <a:rPr lang="en-GB" dirty="0">
                <a:hlinkClick r:id="rId2"/>
              </a:rPr>
              <a:t>https://www.youtube.com/watch?v=S-0oPjtxeMs</a:t>
            </a:r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was the Prophet called?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Bible story is this similar to? How?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How are they similar?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How are they </a:t>
            </a:r>
            <a:r>
              <a:rPr lang="en-GB" sz="3200" dirty="0" err="1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differesnt</a:t>
            </a:r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?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625" y="1763624"/>
            <a:ext cx="5140061" cy="42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366670" y="-61843"/>
            <a:ext cx="8750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-join No-Lead 1" panose="02000503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52309" y="565123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5" y="989125"/>
            <a:ext cx="5452759" cy="463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310" y="989125"/>
            <a:ext cx="6236766" cy="4113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6" y="5783271"/>
            <a:ext cx="940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Leave your rain gauge outside. Which day did it rain the most? Which day did it rain the least? How much rain fell all week?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looking at Grace Darling.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Grace Darling born? When 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Create a fact file about Grace Darling for others to read and learn about her.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s://www.maryseacoletrust.org.uk/wp-content/uploads/2018/06/m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05" y="1763624"/>
            <a:ext cx="4003122" cy="48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6" y="1149038"/>
            <a:ext cx="430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Falling out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91272" y="1757299"/>
            <a:ext cx="7042150" cy="1925638"/>
            <a:chOff x="755650" y="1276350"/>
            <a:chExt cx="7042150" cy="1925638"/>
          </a:xfrm>
        </p:grpSpPr>
        <p:sp>
          <p:nvSpPr>
            <p:cNvPr id="22" name="Rectangle: Rounded Corners 7"/>
            <p:cNvSpPr>
              <a:spLocks noChangeArrowheads="1"/>
            </p:cNvSpPr>
            <p:nvPr/>
          </p:nvSpPr>
          <p:spPr bwMode="auto">
            <a:xfrm>
              <a:off x="755650" y="1533525"/>
              <a:ext cx="6624638" cy="1160463"/>
            </a:xfrm>
            <a:prstGeom prst="roundRect">
              <a:avLst>
                <a:gd name="adj" fmla="val 16667"/>
              </a:avLst>
            </a:prstGeom>
            <a:solidFill>
              <a:srgbClr val="86B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288000" b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dirty="0">
                  <a:solidFill>
                    <a:schemeClr val="bg1"/>
                  </a:solidFill>
                  <a:latin typeface="Letter-join No-Lead 1" panose="02000503000000020003" pitchFamily="50" charset="0"/>
                </a:rPr>
                <a:t>Falling out and arguments happen but we can choose how we react to things we don’t agree with, or those that make us feel cross and sad. </a:t>
              </a: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276350"/>
              <a:ext cx="849312" cy="192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846810" y="3233674"/>
            <a:ext cx="7777162" cy="1931988"/>
            <a:chOff x="611188" y="2752725"/>
            <a:chExt cx="7777162" cy="1931988"/>
          </a:xfrm>
        </p:grpSpPr>
        <p:sp>
          <p:nvSpPr>
            <p:cNvPr id="25" name="Rectangle: Rounded Corners 9"/>
            <p:cNvSpPr>
              <a:spLocks noChangeArrowheads="1"/>
            </p:cNvSpPr>
            <p:nvPr/>
          </p:nvSpPr>
          <p:spPr bwMode="auto">
            <a:xfrm>
              <a:off x="3319463" y="3278188"/>
              <a:ext cx="5068887" cy="1160462"/>
            </a:xfrm>
            <a:prstGeom prst="roundRect">
              <a:avLst>
                <a:gd name="adj" fmla="val 16667"/>
              </a:avLst>
            </a:prstGeom>
            <a:solidFill>
              <a:srgbClr val="FAB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8000" tIns="108000" rIns="108000" b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dirty="0">
                  <a:solidFill>
                    <a:schemeClr val="bg1"/>
                  </a:solidFill>
                  <a:latin typeface="Letter-join No-Lead 1" panose="02000503000000020003" pitchFamily="50" charset="0"/>
                </a:rPr>
                <a:t>We can choose to do and say things which help to work the problems out and stop the falling out from getting worse. </a:t>
              </a: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752725"/>
              <a:ext cx="2913062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021435" y="4616387"/>
            <a:ext cx="7531100" cy="1957387"/>
            <a:chOff x="785813" y="4135438"/>
            <a:chExt cx="7531100" cy="1957387"/>
          </a:xfrm>
        </p:grpSpPr>
        <p:sp>
          <p:nvSpPr>
            <p:cNvPr id="28" name="Rectangle: Rounded Corners 11"/>
            <p:cNvSpPr>
              <a:spLocks noChangeArrowheads="1"/>
            </p:cNvSpPr>
            <p:nvPr/>
          </p:nvSpPr>
          <p:spPr bwMode="auto">
            <a:xfrm>
              <a:off x="785813" y="4962525"/>
              <a:ext cx="6881812" cy="854075"/>
            </a:xfrm>
            <a:prstGeom prst="roundRect">
              <a:avLst>
                <a:gd name="adj" fmla="val 16667"/>
              </a:avLst>
            </a:prstGeom>
            <a:solidFill>
              <a:srgbClr val="86B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360000" b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dirty="0">
                  <a:solidFill>
                    <a:schemeClr val="bg1"/>
                  </a:solidFill>
                  <a:latin typeface="Letter-join No-Lead 1" panose="02000503000000020003" pitchFamily="50" charset="0"/>
                </a:rPr>
                <a:t>We can choose to treat people fairly, even if we are feeling cross with them. This helps things get better and not worse</a:t>
              </a:r>
              <a:r>
                <a:rPr lang="en-GB" altLang="en-US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4135438"/>
              <a:ext cx="1223963" cy="19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38" y="989013"/>
            <a:ext cx="3777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Falling out</a:t>
            </a:r>
          </a:p>
          <a:p>
            <a:endParaRPr lang="en-GB" sz="3200" i="1" u="sng" dirty="0" smtClean="0"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latin typeface="Letter-join No-Lead 1" panose="02000503000000020003" pitchFamily="50" charset="0"/>
              </a:rPr>
              <a:t>What would you do in each of these scenarios?</a:t>
            </a:r>
          </a:p>
          <a:p>
            <a:endParaRPr lang="en-GB" sz="2400" dirty="0" smtClean="0"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latin typeface="Letter-join No-Lead 1" panose="02000503000000020003" pitchFamily="50" charset="0"/>
              </a:rPr>
              <a:t>What could you do to stop the falling out or argument getting worse?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18" y="1076983"/>
            <a:ext cx="8002117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62" y="1056272"/>
            <a:ext cx="5880996" cy="57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-join No-Lead 1" panose="02000503000000020003" pitchFamily="50" charset="0"/>
              </a:rPr>
              <a:t>Collective worship from our friend Mr </a:t>
            </a:r>
            <a:r>
              <a:rPr lang="en-GB" sz="24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400" dirty="0" smtClean="0">
                <a:latin typeface="Letter-join No-Lead 1" panose="02000503000000020003" pitchFamily="50" charset="0"/>
              </a:rPr>
              <a:t>. </a:t>
            </a:r>
            <a:r>
              <a:rPr lang="en-GB" sz="2400" dirty="0">
                <a:latin typeface="Letter-join No-Lead 1" panose="02000503000000020003" pitchFamily="50" charset="0"/>
              </a:rPr>
              <a:t>This week we continue looking at the subject of compassion, this time through the meeting of Jesus with Blind </a:t>
            </a:r>
            <a:r>
              <a:rPr lang="en-GB" sz="2400" dirty="0" err="1">
                <a:latin typeface="Letter-join No-Lead 1" panose="02000503000000020003" pitchFamily="50" charset="0"/>
              </a:rPr>
              <a:t>Bartimaeus</a:t>
            </a:r>
            <a:r>
              <a:rPr lang="en-GB" sz="2400" dirty="0">
                <a:latin typeface="Letter-join No-Lead 1" panose="02000503000000020003" pitchFamily="50" charset="0"/>
              </a:rPr>
              <a:t> </a:t>
            </a:r>
            <a:br>
              <a:rPr lang="en-GB" sz="2400" dirty="0">
                <a:latin typeface="Letter-join No-Lead 1" panose="02000503000000020003" pitchFamily="50" charset="0"/>
              </a:rPr>
            </a:br>
            <a:r>
              <a:rPr lang="en-GB" sz="2400" dirty="0" smtClean="0">
                <a:latin typeface="Letter-join No-Lead 1" panose="02000503000000020003" pitchFamily="50" charset="0"/>
              </a:rPr>
              <a:t>doing </a:t>
            </a:r>
            <a:r>
              <a:rPr lang="en-GB" sz="2400" dirty="0">
                <a:latin typeface="Letter-join No-Lead 1" panose="02000503000000020003" pitchFamily="50" charset="0"/>
              </a:rPr>
              <a:t>something </a:t>
            </a:r>
            <a:r>
              <a:rPr lang="en-GB" sz="2400" dirty="0" smtClean="0">
                <a:latin typeface="Letter-join No-Lead 1" panose="02000503000000020003" pitchFamily="50" charset="0"/>
              </a:rPr>
              <a:t>to help. </a:t>
            </a:r>
          </a:p>
          <a:p>
            <a:r>
              <a:rPr lang="en-GB" sz="2400" dirty="0">
                <a:latin typeface="Letter-join No-Lead 1" panose="02000503000000020003" pitchFamily="50" charset="0"/>
                <a:hlinkClick r:id="rId2"/>
              </a:rPr>
              <a:t>https://</a:t>
            </a:r>
            <a:r>
              <a:rPr lang="en-GB" sz="2400" dirty="0" smtClean="0">
                <a:latin typeface="Letter-join No-Lead 1" panose="02000503000000020003" pitchFamily="50" charset="0"/>
                <a:hlinkClick r:id="rId2"/>
              </a:rPr>
              <a:t>www.youtube.com/watch?v=sNqhE-XoPKU&amp;feature=youtu.be</a:t>
            </a:r>
            <a:endParaRPr lang="en-GB" sz="2400" dirty="0" smtClean="0"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latin typeface="Letter-join No-Lead 1" panose="02000503000000020003" pitchFamily="50" charset="0"/>
              </a:rPr>
              <a:t>Picture news- please look on our website weekly for the latest picture news. </a:t>
            </a:r>
            <a:endParaRPr lang="en-GB" sz="2400" dirty="0">
              <a:latin typeface="Letter-join No-Lead 1" panose="02000503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5153" y="464206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Letter-join No-Lead 1" panose="02000503000000020003" pitchFamily="50" charset="0"/>
              </a:rPr>
              <a:t>Have you been to a zoo? Did you like it there? If not, would you like to visit a zoo. Why?</a:t>
            </a:r>
          </a:p>
          <a:p>
            <a:r>
              <a:rPr lang="en-GB" sz="2000" dirty="0">
                <a:latin typeface="Letter-join No-Lead 1" panose="02000503000000020003" pitchFamily="50" charset="0"/>
              </a:rPr>
              <a:t>Some visitor attractions have not had staff at work during the lockdown period, but zoos have,</a:t>
            </a:r>
          </a:p>
          <a:p>
            <a:r>
              <a:rPr lang="en-GB" sz="2000" dirty="0">
                <a:latin typeface="Letter-join No-Lead 1" panose="02000503000000020003" pitchFamily="50" charset="0"/>
              </a:rPr>
              <a:t>why do you think zoos need people working there all the time, even when they’re closed?</a:t>
            </a:r>
            <a:endParaRPr lang="en-GB" sz="2800" dirty="0">
              <a:solidFill>
                <a:srgbClr val="00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53" y="1076983"/>
            <a:ext cx="5163271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1273175" y="866580"/>
            <a:ext cx="1019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etter-join No-Lead 1" panose="02000503000000020003" pitchFamily="50" charset="0"/>
              </a:rPr>
              <a:t>Use your knowledge of 3D shapes to solve the problems. Find items around the home and use their shape to help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55" y="1220523"/>
            <a:ext cx="4026600" cy="54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581060" y="5193882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01" y="3349003"/>
            <a:ext cx="231489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618" y="1286962"/>
            <a:ext cx="2276793" cy="256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73" y="1390225"/>
            <a:ext cx="2314898" cy="2562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30" y="3331363"/>
            <a:ext cx="232442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9220579" y="1964194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919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Position and Direction</a:t>
            </a:r>
          </a:p>
          <a:p>
            <a:r>
              <a:rPr lang="en-GB" sz="1600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Children should </a:t>
            </a:r>
            <a:r>
              <a:rPr lang="en-GB" sz="1600" dirty="0">
                <a:latin typeface="Letter-join No-Lead 1" panose="02000503000000020003" pitchFamily="50" charset="0"/>
              </a:rPr>
              <a:t>u</a:t>
            </a:r>
            <a:r>
              <a:rPr lang="en-GB" sz="1600" dirty="0" smtClean="0">
                <a:latin typeface="Letter-join No-Lead 1" panose="02000503000000020003" pitchFamily="50" charset="0"/>
              </a:rPr>
              <a:t>se </a:t>
            </a:r>
            <a:r>
              <a:rPr lang="en-GB" sz="1600" dirty="0">
                <a:latin typeface="Letter-join No-Lead 1" panose="02000503000000020003" pitchFamily="50" charset="0"/>
              </a:rPr>
              <a:t>mathematical vocabulary to describe position, direction and </a:t>
            </a:r>
            <a:r>
              <a:rPr lang="en-GB" sz="1600" dirty="0" smtClean="0">
                <a:latin typeface="Letter-join No-Lead 1" panose="02000503000000020003" pitchFamily="50" charset="0"/>
              </a:rPr>
              <a:t>movement. They should be able to d</a:t>
            </a:r>
            <a:r>
              <a:rPr lang="en-GB" dirty="0" smtClean="0">
                <a:latin typeface="Letter-join No-Lead 1" panose="02000503000000020003" pitchFamily="50" charset="0"/>
              </a:rPr>
              <a:t>escribe </a:t>
            </a:r>
            <a:r>
              <a:rPr lang="en-GB" dirty="0">
                <a:latin typeface="Letter-join No-Lead 1" panose="02000503000000020003" pitchFamily="50" charset="0"/>
              </a:rPr>
              <a:t>position, direction and movement, including whole, half, quarter and three-quarter turns</a:t>
            </a:r>
          </a:p>
          <a:p>
            <a:endParaRPr lang="en-GB" sz="1600" dirty="0">
              <a:latin typeface="Letter-join No-Lead 1" panose="02000503000000020003" pitchFamily="50" charset="0"/>
            </a:endParaRPr>
          </a:p>
          <a:p>
            <a:endParaRPr lang="en-GB" sz="1600" dirty="0">
              <a:latin typeface="Letter-join No-Lead 1" panose="02000503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2920" y="1636442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9" y="2088552"/>
            <a:ext cx="3620005" cy="4925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27" y="2005774"/>
            <a:ext cx="3572374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676865" y="959684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3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5388" y="2041649"/>
            <a:ext cx="3126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How far has the rocket turned?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What can you use to check?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Do you agree with the boy?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Does it matter which direction it turns?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" y="1668552"/>
            <a:ext cx="3610479" cy="5029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66" y="1562571"/>
            <a:ext cx="3572374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415607" y="98147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67" y="1404499"/>
            <a:ext cx="4283256" cy="56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86" y="1030279"/>
            <a:ext cx="1991003" cy="552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" y="1648326"/>
            <a:ext cx="20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Colour the sounds that you know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796" y="1070777"/>
            <a:ext cx="438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Match the picture to the sentence.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552" y="1440109"/>
            <a:ext cx="4564487" cy="53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130" y="2629828"/>
            <a:ext cx="1788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Find the words that contain the ‘a-e’ sound. Colour them in when you find them.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3929" y="2223972"/>
            <a:ext cx="7013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dirty="0">
                <a:latin typeface="Letter-join No-Lead 1" panose="02000503000000020003" pitchFamily="50" charset="0"/>
              </a:rPr>
              <a:t>A lion has a mane.</a:t>
            </a:r>
          </a:p>
          <a:p>
            <a:pPr lvl="0"/>
            <a:r>
              <a:rPr lang="en-GB" sz="3600" dirty="0" smtClean="0">
                <a:latin typeface="Letter-join No-Lead 1" panose="02000503000000020003" pitchFamily="50" charset="0"/>
              </a:rPr>
              <a:t>Look </a:t>
            </a:r>
            <a:r>
              <a:rPr lang="en-GB" sz="3600" dirty="0">
                <a:latin typeface="Letter-join No-Lead 1" panose="02000503000000020003" pitchFamily="50" charset="0"/>
              </a:rPr>
              <a:t>at my face.</a:t>
            </a:r>
          </a:p>
          <a:p>
            <a:pPr lvl="0"/>
            <a:r>
              <a:rPr lang="en-GB" sz="3600" dirty="0" smtClean="0">
                <a:latin typeface="Letter-join No-Lead 1" panose="02000503000000020003" pitchFamily="50" charset="0"/>
              </a:rPr>
              <a:t>I </a:t>
            </a:r>
            <a:r>
              <a:rPr lang="en-GB" sz="3600" dirty="0">
                <a:latin typeface="Letter-join No-Lead 1" panose="02000503000000020003" pitchFamily="50" charset="0"/>
              </a:rPr>
              <a:t>want to go to space.</a:t>
            </a:r>
          </a:p>
          <a:p>
            <a:pPr lvl="0"/>
            <a:r>
              <a:rPr lang="en-GB" sz="3600" dirty="0">
                <a:latin typeface="Letter-join No-Lead 1" panose="02000503000000020003" pitchFamily="50" charset="0"/>
              </a:rPr>
              <a:t>I am packing my case.</a:t>
            </a:r>
          </a:p>
          <a:p>
            <a:pPr lvl="0"/>
            <a:r>
              <a:rPr lang="en-GB" sz="3600" dirty="0">
                <a:latin typeface="Letter-join No-Lead 1" panose="02000503000000020003" pitchFamily="50" charset="0"/>
              </a:rPr>
              <a:t>Can you tie your laces?</a:t>
            </a:r>
          </a:p>
          <a:p>
            <a:pPr lvl="0"/>
            <a:r>
              <a:rPr lang="en-GB" sz="3600" dirty="0">
                <a:latin typeface="Letter-join No-Lead 1" panose="02000503000000020003" pitchFamily="50" charset="0"/>
              </a:rPr>
              <a:t>She will win the race.</a:t>
            </a:r>
          </a:p>
          <a:p>
            <a:pPr lvl="0"/>
            <a:r>
              <a:rPr lang="en-GB" sz="3600" dirty="0">
                <a:latin typeface="Letter-join No-Lead 1" panose="02000503000000020003" pitchFamily="50" charset="0"/>
              </a:rPr>
              <a:t>I made a mess.</a:t>
            </a:r>
          </a:p>
          <a:p>
            <a:r>
              <a:rPr lang="en-GB" sz="3600" dirty="0">
                <a:latin typeface="Letter-join No-Lead 1" panose="02000503000000020003" pitchFamily="50" charset="0"/>
              </a:rPr>
              <a:t>I like to eat cake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0" y="2578643"/>
            <a:ext cx="1876687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502184" y="1168430"/>
            <a:ext cx="397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Use </a:t>
            </a:r>
            <a:r>
              <a:rPr lang="en-GB" dirty="0" err="1" smtClean="0">
                <a:latin typeface="Letter-join No-Lead 1" panose="02000503000000020003" pitchFamily="50" charset="0"/>
              </a:rPr>
              <a:t>fred</a:t>
            </a:r>
            <a:r>
              <a:rPr lang="en-GB" dirty="0" smtClean="0">
                <a:latin typeface="Letter-join No-Lead 1" panose="02000503000000020003" pitchFamily="50" charset="0"/>
              </a:rPr>
              <a:t> fingers to spell the ‘oi’ word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23976" y="1095718"/>
            <a:ext cx="397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Can you read the alien words?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0" y="2578643"/>
            <a:ext cx="1876687" cy="269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45" y="1430654"/>
            <a:ext cx="3277128" cy="1178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071" y="2751312"/>
            <a:ext cx="3281940" cy="1207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21" y="4087946"/>
            <a:ext cx="3262691" cy="1178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347" y="5392629"/>
            <a:ext cx="3238630" cy="116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543" y="1763624"/>
            <a:ext cx="4572638" cy="184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4438" y="3611732"/>
            <a:ext cx="2324424" cy="1867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3040" y="3606969"/>
            <a:ext cx="2324424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7" y="985338"/>
            <a:ext cx="4882663" cy="565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17" y="3267433"/>
            <a:ext cx="5934903" cy="2648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8617" y="16546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etter-join No-Lead 1" panose="02000503000000020003" pitchFamily="50" charset="0"/>
              </a:rPr>
              <a:t>Look at the following images. Write a sentence about each picture and what the characters are doing. Remember your capital letters and full stops.</a:t>
            </a:r>
          </a:p>
          <a:p>
            <a:r>
              <a:rPr lang="en-GB" b="1" dirty="0">
                <a:latin typeface="Letter-join No-Lead 1" panose="02000503000000020003" pitchFamily="50" charset="0"/>
              </a:rPr>
              <a:t>Remember: Saying your sentence aloud before you write it to check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875</Words>
  <Application>Microsoft Office PowerPoint</Application>
  <PresentationFormat>Widescreen</PresentationFormat>
  <Paragraphs>119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Times New Roman</vt:lpstr>
      <vt:lpstr>Twinkl</vt:lpstr>
      <vt:lpstr>Office Theme</vt:lpstr>
      <vt:lpstr>Home Learning  activities WC 22.6.20 Year 1/2 SC/HS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Scott Cowan</cp:lastModifiedBy>
  <cp:revision>80</cp:revision>
  <dcterms:created xsi:type="dcterms:W3CDTF">2020-05-08T09:35:29Z</dcterms:created>
  <dcterms:modified xsi:type="dcterms:W3CDTF">2020-06-19T09:39:53Z</dcterms:modified>
</cp:coreProperties>
</file>