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62" r:id="rId3"/>
    <p:sldId id="286" r:id="rId4"/>
    <p:sldId id="287" r:id="rId5"/>
    <p:sldId id="288" r:id="rId6"/>
    <p:sldId id="284" r:id="rId7"/>
    <p:sldId id="285" r:id="rId8"/>
    <p:sldId id="264" r:id="rId9"/>
    <p:sldId id="265" r:id="rId10"/>
    <p:sldId id="278" r:id="rId11"/>
    <p:sldId id="283" r:id="rId12"/>
    <p:sldId id="280" r:id="rId13"/>
    <p:sldId id="268" r:id="rId14"/>
    <p:sldId id="279" r:id="rId15"/>
    <p:sldId id="270" r:id="rId16"/>
    <p:sldId id="28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8686" autoAdjust="0"/>
  </p:normalViewPr>
  <p:slideViewPr>
    <p:cSldViewPr snapToGrid="0">
      <p:cViewPr varScale="1">
        <p:scale>
          <a:sx n="73" d="100"/>
          <a:sy n="73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FFD6-2A0A-4A0F-9A66-2AF741C99E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4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fewiLGIDy_w&amp;feature=youtu.be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29.6.20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2 AC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Islam and their traditions.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74381" y="1327462"/>
            <a:ext cx="11501664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In the Islamic faith, Muslims welcome babies in a ceremony called 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(pronounced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Ak-kee-ka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).</a:t>
            </a:r>
          </a:p>
        </p:txBody>
      </p:sp>
      <p:pic>
        <p:nvPicPr>
          <p:cNvPr id="13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87" y="117806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7" y="130136"/>
            <a:ext cx="6159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entagon 15">
            <a:hlinkClick r:id="rId4" action="ppaction://hlinksldjump"/>
          </p:cNvPr>
          <p:cNvSpPr>
            <a:spLocks/>
          </p:cNvSpPr>
          <p:nvPr/>
        </p:nvSpPr>
        <p:spPr bwMode="auto">
          <a:xfrm flipH="1">
            <a:off x="98184" y="3417887"/>
            <a:ext cx="11958832" cy="685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Why do you think people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celebrate a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new baby being born?</a:t>
            </a:r>
          </a:p>
        </p:txBody>
      </p:sp>
      <p:sp>
        <p:nvSpPr>
          <p:cNvPr id="17" name="Pentagon 15">
            <a:hlinkClick r:id="rId4" action="ppaction://hlinksldjump"/>
          </p:cNvPr>
          <p:cNvSpPr>
            <a:spLocks/>
          </p:cNvSpPr>
          <p:nvPr/>
        </p:nvSpPr>
        <p:spPr bwMode="auto">
          <a:xfrm flipH="1">
            <a:off x="98182" y="2644603"/>
            <a:ext cx="11958834" cy="720927"/>
          </a:xfrm>
          <a:prstGeom prst="rect">
            <a:avLst/>
          </a:prstGeom>
          <a:solidFill>
            <a:srgbClr val="EA7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is hosted by the parents of the new baby and may be held in their own home or in a hall or community centre.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8183" y="1749867"/>
            <a:ext cx="11958833" cy="1282629"/>
            <a:chOff x="755649" y="3071521"/>
            <a:chExt cx="7632700" cy="1160074"/>
          </a:xfrm>
        </p:grpSpPr>
        <p:sp>
          <p:nvSpPr>
            <p:cNvPr id="21" name="Rectangle 20">
              <a:hlinkClick r:id="rId5" action="ppaction://hlinksldjump"/>
            </p:cNvPr>
            <p:cNvSpPr>
              <a:spLocks/>
            </p:cNvSpPr>
            <p:nvPr/>
          </p:nvSpPr>
          <p:spPr>
            <a:xfrm flipH="1">
              <a:off x="755649" y="3071521"/>
              <a:ext cx="7632700" cy="761890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Letter-join No-Lead 1" panose="02000503000000020003" pitchFamily="50" charset="0"/>
                </a:rPr>
                <a:t>This is when the baby is introduced to family and friends. They celebrate and share a meal together. They join with loved ones to thank Allah (God) for giving them a child. </a:t>
              </a:r>
            </a:p>
          </p:txBody>
        </p:sp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318" y="3429000"/>
              <a:ext cx="1460807" cy="80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98182" y="4103024"/>
            <a:ext cx="11958834" cy="708039"/>
            <a:chOff x="755650" y="2003088"/>
            <a:chExt cx="7632700" cy="1439466"/>
          </a:xfrm>
        </p:grpSpPr>
        <p:sp>
          <p:nvSpPr>
            <p:cNvPr id="41" name="Rectangle 40">
              <a:hlinkClick r:id="rId5" action="ppaction://hlinksldjump"/>
            </p:cNvPr>
            <p:cNvSpPr>
              <a:spLocks/>
            </p:cNvSpPr>
            <p:nvPr/>
          </p:nvSpPr>
          <p:spPr>
            <a:xfrm flipH="1">
              <a:off x="755650" y="2085615"/>
              <a:ext cx="7632700" cy="1261715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marL="1881188">
                <a:defRPr/>
              </a:pPr>
              <a:r>
                <a:rPr lang="en-GB" altLang="en-US" dirty="0">
                  <a:latin typeface="Letter-join No-Lead 1" panose="02000503000000020003" pitchFamily="50" charset="0"/>
                </a:rPr>
                <a:t>The </a:t>
              </a:r>
              <a:r>
                <a:rPr lang="en-GB" altLang="en-US" dirty="0" err="1">
                  <a:latin typeface="Letter-join No-Lead 1" panose="02000503000000020003" pitchFamily="50" charset="0"/>
                </a:rPr>
                <a:t>Aqiqah</a:t>
              </a:r>
              <a:r>
                <a:rPr lang="en-GB" altLang="en-US" dirty="0">
                  <a:latin typeface="Letter-join No-Lead 1" panose="02000503000000020003" pitchFamily="50" charset="0"/>
                </a:rPr>
                <a:t> is usually held on the seventh day after the baby is born</a:t>
              </a:r>
              <a:r>
                <a:rPr lang="en-GB" altLang="en-US" dirty="0" smtClean="0">
                  <a:latin typeface="Letter-join No-Lead 1" panose="02000503000000020003" pitchFamily="50" charset="0"/>
                </a:rPr>
                <a:t>. </a:t>
              </a:r>
              <a:r>
                <a:rPr lang="en-GB" dirty="0" smtClean="0">
                  <a:latin typeface="Letter-join No-Lead 1" panose="02000503000000020003" pitchFamily="50" charset="0"/>
                </a:rPr>
                <a:t>If </a:t>
              </a:r>
              <a:r>
                <a:rPr lang="en-GB" dirty="0">
                  <a:latin typeface="Letter-join No-Lead 1" panose="02000503000000020003" pitchFamily="50" charset="0"/>
                </a:rPr>
                <a:t>this is not possible, it might be held on the 14</a:t>
              </a:r>
              <a:r>
                <a:rPr lang="en-GB" baseline="30000" dirty="0">
                  <a:latin typeface="Letter-join No-Lead 1" panose="02000503000000020003" pitchFamily="50" charset="0"/>
                </a:rPr>
                <a:t>th</a:t>
              </a:r>
              <a:r>
                <a:rPr lang="en-GB" dirty="0">
                  <a:latin typeface="Letter-join No-Lead 1" panose="02000503000000020003" pitchFamily="50" charset="0"/>
                </a:rPr>
                <a:t> or the 21</a:t>
              </a:r>
              <a:r>
                <a:rPr lang="en-GB" baseline="30000" dirty="0">
                  <a:latin typeface="Letter-join No-Lead 1" panose="02000503000000020003" pitchFamily="50" charset="0"/>
                </a:rPr>
                <a:t>st</a:t>
              </a:r>
              <a:r>
                <a:rPr lang="en-GB" dirty="0">
                  <a:latin typeface="Letter-join No-Lead 1" panose="02000503000000020003" pitchFamily="50" charset="0"/>
                </a:rPr>
                <a:t> day after the baby’s birth.</a:t>
              </a:r>
            </a:p>
          </p:txBody>
        </p:sp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03088"/>
              <a:ext cx="1096226" cy="14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Pentagon 15">
            <a:hlinkClick r:id="rId4" action="ppaction://hlinksldjump"/>
          </p:cNvPr>
          <p:cNvSpPr>
            <a:spLocks/>
          </p:cNvSpPr>
          <p:nvPr/>
        </p:nvSpPr>
        <p:spPr bwMode="auto">
          <a:xfrm flipH="1">
            <a:off x="108042" y="5714546"/>
            <a:ext cx="11958834" cy="49031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What gift would you bring a new baby?</a:t>
            </a:r>
          </a:p>
        </p:txBody>
      </p:sp>
      <p:sp>
        <p:nvSpPr>
          <p:cNvPr id="45" name="Pentagon 15">
            <a:hlinkClick r:id="rId4" action="ppaction://hlinksldjump"/>
          </p:cNvPr>
          <p:cNvSpPr>
            <a:spLocks/>
          </p:cNvSpPr>
          <p:nvPr/>
        </p:nvSpPr>
        <p:spPr bwMode="auto">
          <a:xfrm flipH="1">
            <a:off x="98182" y="4900653"/>
            <a:ext cx="11968694" cy="721952"/>
          </a:xfrm>
          <a:prstGeom prst="rect">
            <a:avLst/>
          </a:prstGeom>
          <a:solidFill>
            <a:srgbClr val="EA7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Guests often bring along cards and gifts for the baby. The hall or home where 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is held may be decorated with balloons and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other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decorations.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7" y="5705104"/>
            <a:ext cx="482301" cy="7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366670" y="-61843"/>
            <a:ext cx="8750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-join No-Lead 1" panose="02000503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52309" y="565123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30488" y="5136939"/>
            <a:ext cx="9405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Think carefully about the materials that you require to make a boat. What will be suitable/ unsuitable materials?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Can you add a sail or a propeller to your boat to make it move?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How much cargo can your boat hold? What could you change about your boat to make it hold more cargo?</a:t>
            </a:r>
            <a:endParaRPr lang="en-GB" dirty="0">
              <a:latin typeface="Letter-join No-Lead 1" panose="02000503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71" y="707597"/>
            <a:ext cx="5907054" cy="40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815006" y="1394292"/>
            <a:ext cx="1011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History we are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continuing to look at individuals who have helped other people. This week we are looking at Edith Cavell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105" y="2370221"/>
            <a:ext cx="7195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Research and answer the following questions: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When was </a:t>
            </a:r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Edith Cavell born</a:t>
            </a:r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? </a:t>
            </a:r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When and how </a:t>
            </a:r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did she die?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Where was she from?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Why is she significant? 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Create a fact file about </a:t>
            </a:r>
            <a:r>
              <a:rPr lang="en-GB" dirty="0" smtClean="0">
                <a:latin typeface="Letter-join No-Lead 1" panose="02000503000000020003" pitchFamily="50" charset="0"/>
              </a:rPr>
              <a:t>Edith Cavell for </a:t>
            </a:r>
            <a:r>
              <a:rPr lang="en-GB" dirty="0" smtClean="0">
                <a:latin typeface="Letter-join No-Lead 1" panose="02000503000000020003" pitchFamily="50" charset="0"/>
              </a:rPr>
              <a:t>others to read and learn about her.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Florence Nightingale – Biography, Facts &amp; Nursing -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https://www.maryseacoletrust.org.uk/wp-content/uploads/2018/06/m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61" y="1828702"/>
            <a:ext cx="3410959" cy="47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86" y="1149038"/>
            <a:ext cx="608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Working Together</a:t>
            </a:r>
            <a:endParaRPr lang="en-GB" sz="3200" i="1" u="sng" dirty="0" smtClean="0">
              <a:latin typeface="Letter-join No-Lead 1" panose="02000503000000020003" pitchFamily="50" charset="0"/>
            </a:endParaRPr>
          </a:p>
        </p:txBody>
      </p:sp>
      <p:pic>
        <p:nvPicPr>
          <p:cNvPr id="31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92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55650" y="1869941"/>
            <a:ext cx="1031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Working together and cooperating with others can help us achieve lots of wonderful things - we can have great fun too!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When we cooperate with others we need to use a lot of different skills. We need to listen to everyone’s ideas, share the jobs, give help to others and look after everyone’s feelings.</a:t>
            </a:r>
          </a:p>
        </p:txBody>
      </p:sp>
      <p:sp>
        <p:nvSpPr>
          <p:cNvPr id="34" name="Rectangle: Rounded Corners 3"/>
          <p:cNvSpPr>
            <a:spLocks noChangeArrowheads="1"/>
          </p:cNvSpPr>
          <p:nvPr/>
        </p:nvSpPr>
        <p:spPr bwMode="auto">
          <a:xfrm>
            <a:off x="785886" y="3206398"/>
            <a:ext cx="3852354" cy="1160713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Letter-join No-Lead 1" panose="02000503000000020003" pitchFamily="50" charset="0"/>
              </a:rPr>
              <a:t>Why do you think these skills are </a:t>
            </a: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>important when we cooperate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>with others?</a:t>
            </a:r>
            <a:endParaRPr lang="en-GB" altLang="en-US" dirty="0">
              <a:solidFill>
                <a:schemeClr val="bg1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65" y="3206398"/>
            <a:ext cx="39243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38" y="3524563"/>
            <a:ext cx="2571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602037" y="4763215"/>
            <a:ext cx="4987925" cy="2136775"/>
            <a:chOff x="848897" y="3523852"/>
            <a:chExt cx="4987915" cy="2137455"/>
          </a:xfrm>
        </p:grpSpPr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8897" y="3523852"/>
              <a:ext cx="4987915" cy="213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1331640" y="4077072"/>
              <a:ext cx="288461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Letter-join No-Lead 1" panose="02000503000000020003" pitchFamily="50" charset="0"/>
                </a:rPr>
                <a:t>Can you think of any times when you have cooperated with others to achieve something? 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343421" y="3615475"/>
            <a:ext cx="2703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Letter-join No-Lead 1" panose="02000503000000020003" pitchFamily="50" charset="0"/>
              </a:rPr>
              <a:t>What does cooperation mean? </a:t>
            </a:r>
            <a:endParaRPr lang="en-GB" altLang="en-US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380" y="921743"/>
            <a:ext cx="572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</a:t>
            </a:r>
            <a:r>
              <a:rPr lang="en-GB" sz="3200" i="1" u="sng" dirty="0" smtClean="0">
                <a:latin typeface="Letter-join No-Lead 1" panose="02000503000000020003" pitchFamily="50" charset="0"/>
              </a:rPr>
              <a:t>Working together</a:t>
            </a:r>
            <a:endParaRPr lang="en-GB" sz="3200" i="1" u="sng" dirty="0" smtClean="0">
              <a:latin typeface="Letter-join No-Lead 1" panose="02000503000000020003" pitchFamily="50" charset="0"/>
            </a:endParaRPr>
          </a:p>
          <a:p>
            <a:endParaRPr lang="en-GB" sz="3200" i="1" u="sng" dirty="0" smtClean="0">
              <a:latin typeface="Letter-join No-Lead 1" panose="02000503000000020003" pitchFamily="50" charset="0"/>
            </a:endParaRPr>
          </a:p>
        </p:txBody>
      </p:sp>
      <p:sp>
        <p:nvSpPr>
          <p:cNvPr id="20" name="Rectangle: Rounded Corners 1"/>
          <p:cNvSpPr>
            <a:spLocks noChangeArrowheads="1"/>
          </p:cNvSpPr>
          <p:nvPr/>
        </p:nvSpPr>
        <p:spPr bwMode="auto">
          <a:xfrm>
            <a:off x="508430" y="1633783"/>
            <a:ext cx="4834530" cy="1021556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Letter-join No-Lead 1" panose="02000503000000020003" pitchFamily="50" charset="0"/>
              </a:rPr>
              <a:t>We can achieve wonderful things when we cooperate and work together – we can have a lot of fun too!</a:t>
            </a:r>
          </a:p>
        </p:txBody>
      </p:sp>
      <p:sp>
        <p:nvSpPr>
          <p:cNvPr id="21" name="Rectangle: Rounded Corners 5"/>
          <p:cNvSpPr>
            <a:spLocks noChangeArrowheads="1"/>
          </p:cNvSpPr>
          <p:nvPr/>
        </p:nvSpPr>
        <p:spPr bwMode="auto">
          <a:xfrm>
            <a:off x="508430" y="2848220"/>
            <a:ext cx="4845995" cy="854246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Letter-join No-Lead 1" panose="02000503000000020003" pitchFamily="50" charset="0"/>
              </a:rPr>
              <a:t>Draw a picture of you and your friends working cooperatively on a task.</a:t>
            </a:r>
          </a:p>
        </p:txBody>
      </p:sp>
      <p:sp>
        <p:nvSpPr>
          <p:cNvPr id="22" name="Rectangle: Rounded Corners 6"/>
          <p:cNvSpPr>
            <a:spLocks noChangeArrowheads="1"/>
          </p:cNvSpPr>
          <p:nvPr/>
        </p:nvSpPr>
        <p:spPr bwMode="auto">
          <a:xfrm>
            <a:off x="516367" y="3883270"/>
            <a:ext cx="4826341" cy="1160713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Letter-join No-Lead 1" panose="02000503000000020003" pitchFamily="50" charset="0"/>
              </a:rPr>
              <a:t>Write a description under your picture of what you are doing and the skills you </a:t>
            </a: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>are </a:t>
            </a:r>
            <a:r>
              <a:rPr lang="en-GB" altLang="en-US" dirty="0">
                <a:solidFill>
                  <a:schemeClr val="bg1"/>
                </a:solidFill>
                <a:latin typeface="Letter-join No-Lead 1" panose="02000503000000020003" pitchFamily="50" charset="0"/>
              </a:rPr>
              <a:t>using.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86" y="1585133"/>
            <a:ext cx="5833279" cy="51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053995" y="286831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038115" y="117951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40" y="1056272"/>
            <a:ext cx="5889683" cy="57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605427" y="286831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0" y="1100822"/>
            <a:ext cx="43766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-join No-Lead 1" panose="02000503000000020003" pitchFamily="50" charset="0"/>
              </a:rPr>
              <a:t>Collective worship from our friend Mr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Buckeridge</a:t>
            </a:r>
            <a:r>
              <a:rPr lang="en-GB" sz="2800" dirty="0" smtClean="0">
                <a:latin typeface="Letter-join No-Lead 1" panose="02000503000000020003" pitchFamily="50" charset="0"/>
              </a:rPr>
              <a:t>. </a:t>
            </a:r>
            <a:r>
              <a:rPr lang="en-GB" sz="2800" dirty="0">
                <a:latin typeface="Letter-join No-Lead 1" panose="02000503000000020003" pitchFamily="50" charset="0"/>
              </a:rPr>
              <a:t>Join </a:t>
            </a:r>
            <a:r>
              <a:rPr lang="en-GB" sz="2800" dirty="0" smtClean="0">
                <a:latin typeface="Letter-join No-Lead 1" panose="02000503000000020003" pitchFamily="50" charset="0"/>
              </a:rPr>
              <a:t>Mr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Buckeridge</a:t>
            </a:r>
            <a:r>
              <a:rPr lang="en-GB" sz="2800" dirty="0" smtClean="0">
                <a:latin typeface="Letter-join No-Lead 1" panose="02000503000000020003" pitchFamily="50" charset="0"/>
              </a:rPr>
              <a:t> </a:t>
            </a:r>
            <a:r>
              <a:rPr lang="en-GB" sz="2800" dirty="0">
                <a:latin typeface="Letter-join No-Lead 1" panose="02000503000000020003" pitchFamily="50" charset="0"/>
              </a:rPr>
              <a:t>as we enjoy some food, have a story about a picnic and ask why Jesus likened Himself to Bread!</a:t>
            </a:r>
            <a:br>
              <a:rPr lang="en-GB" sz="2800" dirty="0">
                <a:latin typeface="Letter-join No-Lead 1" panose="02000503000000020003" pitchFamily="50" charset="0"/>
              </a:rPr>
            </a:br>
            <a:r>
              <a:rPr lang="en-GB" sz="2800" dirty="0" smtClean="0">
                <a:latin typeface="Letter-join No-Lead 1" panose="02000503000000020003" pitchFamily="50" charset="0"/>
                <a:hlinkClick r:id="rId2"/>
              </a:rPr>
              <a:t>https</a:t>
            </a:r>
            <a:r>
              <a:rPr lang="en-GB" sz="2800" dirty="0">
                <a:latin typeface="Letter-join No-Lead 1" panose="02000503000000020003" pitchFamily="50" charset="0"/>
                <a:hlinkClick r:id="rId2"/>
              </a:rPr>
              <a:t>://www.youtube.com/watch?v=fewiLGIDy_w&amp;feature=youtu.be</a:t>
            </a:r>
            <a:endParaRPr lang="en-GB" sz="2800" dirty="0" smtClean="0">
              <a:latin typeface="Letter-join No-Lead 1" panose="02000503000000020003" pitchFamily="50" charset="0"/>
            </a:endParaRP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Picture news- please look on our website weekly for the latest picture news. </a:t>
            </a:r>
            <a:endParaRPr lang="en-GB" sz="2800" dirty="0">
              <a:latin typeface="Letter-join No-Lead 1" panose="02000503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0255" y="446145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Letter-join No-Lead 1" panose="02000503000000020003" pitchFamily="50" charset="0"/>
              </a:rPr>
              <a:t>Challenge </a:t>
            </a:r>
            <a:endParaRPr lang="en-GB" sz="2400" dirty="0" smtClean="0">
              <a:solidFill>
                <a:srgbClr val="000000"/>
              </a:solidFill>
              <a:latin typeface="Letter-join No-Lead 1" panose="02000503000000020003" pitchFamily="50" charset="0"/>
            </a:endParaRPr>
          </a:p>
          <a:p>
            <a:r>
              <a:rPr lang="en-GB" dirty="0">
                <a:latin typeface="Letter-join No-Lead 1" panose="02000503000000020003" pitchFamily="50" charset="0"/>
              </a:rPr>
              <a:t>Have you been to a zoo? Did you like it there? If not, would you like to visit a zoo. Why?</a:t>
            </a:r>
          </a:p>
          <a:p>
            <a:r>
              <a:rPr lang="en-GB" dirty="0">
                <a:latin typeface="Letter-join No-Lead 1" panose="02000503000000020003" pitchFamily="50" charset="0"/>
              </a:rPr>
              <a:t>Some visitor attractions have not had staff at work during the lockdown period, but zoos have</a:t>
            </a:r>
            <a:r>
              <a:rPr lang="en-GB" dirty="0" smtClean="0">
                <a:latin typeface="Letter-join No-Lead 1" panose="02000503000000020003" pitchFamily="50" charset="0"/>
              </a:rPr>
              <a:t>, why </a:t>
            </a:r>
            <a:r>
              <a:rPr lang="en-GB" dirty="0">
                <a:latin typeface="Letter-join No-Lead 1" panose="02000503000000020003" pitchFamily="50" charset="0"/>
              </a:rPr>
              <a:t>do you think zoos need people working there all the time, even when they’re closed?</a:t>
            </a:r>
            <a:endParaRPr lang="en-GB" sz="2400" b="1" dirty="0">
              <a:solidFill>
                <a:srgbClr val="000000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640" y="976812"/>
            <a:ext cx="516327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581060" y="5193882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31" y="3174163"/>
            <a:ext cx="2321983" cy="2630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293" y="1295705"/>
            <a:ext cx="2396089" cy="2643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661" y="3174162"/>
            <a:ext cx="2396089" cy="2630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029" y="1343103"/>
            <a:ext cx="2396089" cy="26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1273175" y="866580"/>
            <a:ext cx="1019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Letter-join No-Lead 1" panose="02000503000000020003" pitchFamily="50" charset="0"/>
              </a:rPr>
              <a:t>Use your knowledge of division and multiplication to find the answers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12" y="1266690"/>
            <a:ext cx="4429743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9220579" y="1964194"/>
            <a:ext cx="1869565" cy="1533043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4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91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Letter-join No-Lead 1" panose="02000503000000020003" pitchFamily="50" charset="0"/>
                <a:cs typeface="Cavolini" panose="03000502040302020204" pitchFamily="66" charset="0"/>
              </a:rPr>
              <a:t>Measurement – Capacity and Volume</a:t>
            </a:r>
          </a:p>
          <a:p>
            <a:r>
              <a:rPr lang="en-GB" sz="1600" dirty="0">
                <a:latin typeface="Letter-join No-Lead 1" panose="02000503000000020003" pitchFamily="50" charset="0"/>
                <a:cs typeface="Cavolini" panose="03000502040302020204" pitchFamily="66" charset="0"/>
              </a:rPr>
              <a:t>Children in Year Two should </a:t>
            </a:r>
            <a:r>
              <a:rPr lang="en-GB" sz="1600" dirty="0">
                <a:latin typeface="Letter-join No-Lead 1" panose="02000503000000020003" pitchFamily="50" charset="0"/>
              </a:rPr>
              <a:t>use mathematical vocabulary to measure and compare volume/capacity</a:t>
            </a:r>
            <a:r>
              <a:rPr lang="en-GB" sz="1600" dirty="0" smtClean="0">
                <a:latin typeface="Letter-join No-Lead 1" panose="02000503000000020003" pitchFamily="50" charset="0"/>
              </a:rPr>
              <a:t>.</a:t>
            </a:r>
            <a:endParaRPr lang="en-GB" sz="1600" dirty="0">
              <a:latin typeface="Letter-join No-Lead 1" panose="02000503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197" y="1756565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1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02920" y="1636442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2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03" y="2031000"/>
            <a:ext cx="3315163" cy="4810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23" y="1941231"/>
            <a:ext cx="3505689" cy="4944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2925" y="3677890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etter-join No-Lead 1" panose="02000503000000020003" pitchFamily="50" charset="0"/>
              </a:rPr>
              <a:t>How do you know?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>
                <a:latin typeface="Letter-join No-Lead 1" panose="02000503000000020003" pitchFamily="50" charset="0"/>
              </a:rPr>
              <a:t>What number patterns that you know will help you?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>
                <a:latin typeface="Letter-join No-Lead 1" panose="02000503000000020003" pitchFamily="50" charset="0"/>
              </a:rPr>
              <a:t>Have you spotted a number pattern?</a:t>
            </a:r>
          </a:p>
        </p:txBody>
      </p:sp>
    </p:spTree>
    <p:extLst>
      <p:ext uri="{BB962C8B-B14F-4D97-AF65-F5344CB8AC3E}">
        <p14:creationId xmlns:p14="http://schemas.microsoft.com/office/powerpoint/2010/main" val="75722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676865" y="959684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4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274" y="96278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3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5388" y="2041649"/>
            <a:ext cx="3126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How </a:t>
            </a:r>
            <a:r>
              <a:rPr lang="en-GB" dirty="0" smtClean="0">
                <a:latin typeface="Letter-join No-Lead 1" panose="02000503000000020003" pitchFamily="50" charset="0"/>
              </a:rPr>
              <a:t>do you know?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What number patterns that you know will help you?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Have you spotted a number pattern?</a:t>
            </a:r>
            <a:endParaRPr lang="en-GB" dirty="0" smtClean="0">
              <a:latin typeface="Letter-join No-Lead 1" panose="02000503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9" y="1519466"/>
            <a:ext cx="3534268" cy="4982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169" y="1329016"/>
            <a:ext cx="3581900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8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126542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19500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467859" y="981470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</a:t>
            </a:r>
            <a:r>
              <a:rPr lang="en-GB" dirty="0">
                <a:latin typeface="Letterjoin-Air Plus 1" panose="02000805000000020003" pitchFamily="50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73" y="1570069"/>
            <a:ext cx="3553321" cy="4982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5303" y="1664677"/>
            <a:ext cx="4543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-join No-Lead 1" panose="02000503000000020003" pitchFamily="50" charset="0"/>
              </a:rPr>
              <a:t>Can you count in tens to find how many cards Boris has?</a:t>
            </a:r>
          </a:p>
          <a:p>
            <a:endParaRPr lang="en-GB" sz="2400" dirty="0">
              <a:latin typeface="Letter-join No-Lead 1" panose="02000503000000020003" pitchFamily="50" charset="0"/>
            </a:endParaRPr>
          </a:p>
          <a:p>
            <a:r>
              <a:rPr lang="en-GB" sz="2400" dirty="0" smtClean="0">
                <a:latin typeface="Letter-join No-Lead 1" panose="02000503000000020003" pitchFamily="50" charset="0"/>
              </a:rPr>
              <a:t>How many cards will each box hold?</a:t>
            </a:r>
          </a:p>
          <a:p>
            <a:endParaRPr lang="en-GB" sz="2400" dirty="0">
              <a:latin typeface="Letter-join No-Lead 1" panose="02000503000000020003" pitchFamily="50" charset="0"/>
            </a:endParaRPr>
          </a:p>
          <a:p>
            <a:r>
              <a:rPr lang="en-GB" sz="2400" dirty="0" smtClean="0">
                <a:latin typeface="Letter-join No-Lead 1" panose="02000503000000020003" pitchFamily="50" charset="0"/>
              </a:rPr>
              <a:t>Practise counting forward in steps of ten. What pattern do you notice?</a:t>
            </a:r>
            <a:endParaRPr lang="en-GB" sz="2400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152428" y="106084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2571758" y="1097254"/>
            <a:ext cx="863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Create </a:t>
            </a:r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instructions for a creative activity</a:t>
            </a:r>
          </a:p>
          <a:p>
            <a:r>
              <a:rPr lang="en-GB" sz="1200" b="1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</a:t>
            </a:r>
            <a:r>
              <a:rPr lang="en-GB" sz="1200" b="1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you create a </a:t>
            </a:r>
            <a:r>
              <a:rPr lang="en-GB" sz="1200" b="1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set of instructions about a creative activity? </a:t>
            </a:r>
            <a:r>
              <a:rPr lang="en-GB" sz="1200" b="1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Think about what you like about summer, what can you do in summer?</a:t>
            </a:r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230497" y="1788074"/>
            <a:ext cx="53874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1 –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Decide on the creative activity you wish to write instructions for. Draw and make notes of the steps you will follow</a:t>
            </a:r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2 – Verbally build each of your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steps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into a sequence of sentences. Include adjectives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, verbs adverbs, conjunctions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, commas in a list and suffixes (e.g.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slowly, careful)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Draft the first half of your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instructions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Re-read to check your work makes sense.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3 – The same as Day 2 for the second half of your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instructions.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4 – Edit and improve your sentences, Check your spelling, your sentences make sense, punctuation and conjunctions.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add words to improve it?</a:t>
            </a:r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5 – Publish, write up your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instructions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neat! Copy your edited draft using your best handwriting. Save your work to show me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.. Do you think someone can follow your instructions?</a:t>
            </a:r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1" y="2931817"/>
            <a:ext cx="5572903" cy="2924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954" y="224842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Don’t forget to include a list of the items that you will need for your activity.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 example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7666" y="1841242"/>
            <a:ext cx="93440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First</a:t>
            </a:r>
            <a:r>
              <a:rPr lang="en-GB" altLang="en-US" dirty="0">
                <a:latin typeface="Letter-join No-Lead 1" panose="02000503000000020003" pitchFamily="50" charset="0"/>
              </a:rPr>
              <a:t> of all, blow up the balloon gently.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D</a:t>
            </a:r>
            <a:r>
              <a:rPr lang="en-GB" altLang="en-US" dirty="0">
                <a:latin typeface="Letter-join No-Lead 1" panose="02000503000000020003" pitchFamily="50" charset="0"/>
              </a:rPr>
              <a:t>on’t let it burst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dirty="0">
                <a:latin typeface="Letter-join No-Lead 1" panose="02000503000000020003" pitchFamily="50" charset="0"/>
              </a:rPr>
              <a:t>sk a grown-up to help you tie the balloon if it is tricky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D</a:t>
            </a:r>
            <a:r>
              <a:rPr lang="en-GB" altLang="en-US" dirty="0">
                <a:latin typeface="Letter-join No-Lead 1" panose="02000503000000020003" pitchFamily="50" charset="0"/>
              </a:rPr>
              <a:t>ip the strips of newspaper in the flour and water mix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and</a:t>
            </a:r>
            <a:r>
              <a:rPr lang="en-GB" altLang="en-US" dirty="0">
                <a:latin typeface="Letter-join No-Lead 1" panose="02000503000000020003" pitchFamily="50" charset="0"/>
              </a:rPr>
              <a:t> slowly wrap the strips all around the balloon until it is covered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  <a:r>
              <a:rPr lang="en-GB" altLang="en-US" dirty="0">
                <a:latin typeface="Letter-join No-Lead 1" panose="02000503000000020003" pitchFamily="50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C</a:t>
            </a:r>
            <a:r>
              <a:rPr lang="en-GB" altLang="en-US" dirty="0">
                <a:latin typeface="Letter-join No-Lead 1" panose="02000503000000020003" pitchFamily="50" charset="0"/>
              </a:rPr>
              <a:t>over the balloon at least three or four times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dirty="0">
                <a:latin typeface="Letter-join No-Lead 1" panose="02000503000000020003" pitchFamily="50" charset="0"/>
              </a:rPr>
              <a:t>eave the balloon to go solid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 P</a:t>
            </a:r>
            <a:r>
              <a:rPr lang="en-GB" altLang="en-US" dirty="0">
                <a:latin typeface="Letter-join No-Lead 1" panose="02000503000000020003" pitchFamily="50" charset="0"/>
              </a:rPr>
              <a:t>lace it in a warm, dry place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Next</a:t>
            </a:r>
            <a:r>
              <a:rPr lang="en-GB" altLang="en-US" dirty="0">
                <a:latin typeface="Letter-join No-Lead 1" panose="02000503000000020003" pitchFamily="50" charset="0"/>
              </a:rPr>
              <a:t>, paint the whole globe blue to show the water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dirty="0">
                <a:latin typeface="Letter-join No-Lead 1" panose="02000503000000020003" pitchFamily="50" charset="0"/>
              </a:rPr>
              <a:t>eave to dry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C</a:t>
            </a:r>
            <a:r>
              <a:rPr lang="en-GB" altLang="en-US" dirty="0">
                <a:latin typeface="Letter-join No-Lead 1" panose="02000503000000020003" pitchFamily="50" charset="0"/>
              </a:rPr>
              <a:t>olour in the seven continents neatly on the activity sheet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C</a:t>
            </a:r>
            <a:r>
              <a:rPr lang="en-GB" altLang="en-US" dirty="0">
                <a:latin typeface="Letter-join No-Lead 1" panose="02000503000000020003" pitchFamily="50" charset="0"/>
              </a:rPr>
              <a:t>ut out the continents but be careful with the scissors.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S</a:t>
            </a:r>
            <a:r>
              <a:rPr lang="en-GB" altLang="en-US" dirty="0">
                <a:latin typeface="Letter-join No-Lead 1" panose="02000503000000020003" pitchFamily="50" charset="0"/>
              </a:rPr>
              <a:t>tick the continents in the right position on the globe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 U</a:t>
            </a:r>
            <a:r>
              <a:rPr lang="en-GB" altLang="en-US" dirty="0">
                <a:latin typeface="Letter-join No-Lead 1" panose="02000503000000020003" pitchFamily="50" charset="0"/>
              </a:rPr>
              <a:t>se an atlas to help you if you are unsure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L</a:t>
            </a:r>
            <a:r>
              <a:rPr lang="en-GB" altLang="en-US" dirty="0">
                <a:latin typeface="Letter-join No-Lead 1" panose="02000503000000020003" pitchFamily="50" charset="0"/>
              </a:rPr>
              <a:t>abel the oceans and carefully draw the line of the equator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 Finally</a:t>
            </a:r>
            <a:r>
              <a:rPr lang="en-GB" altLang="en-US" dirty="0">
                <a:latin typeface="Letter-join No-Lead 1" panose="02000503000000020003" pitchFamily="50" charset="0"/>
              </a:rPr>
              <a:t>, label the continents of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N</a:t>
            </a:r>
            <a:r>
              <a:rPr lang="en-GB" altLang="en-US" dirty="0">
                <a:latin typeface="Letter-join No-Lead 1" panose="02000503000000020003" pitchFamily="50" charset="0"/>
              </a:rPr>
              <a:t>orth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dirty="0">
                <a:latin typeface="Letter-join No-Lead 1" panose="02000503000000020003" pitchFamily="50" charset="0"/>
              </a:rPr>
              <a:t>merica,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S</a:t>
            </a:r>
            <a:r>
              <a:rPr lang="en-GB" altLang="en-US" dirty="0">
                <a:latin typeface="Letter-join No-Lead 1" panose="02000503000000020003" pitchFamily="50" charset="0"/>
              </a:rPr>
              <a:t>outh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dirty="0">
                <a:latin typeface="Letter-join No-Lead 1" panose="02000503000000020003" pitchFamily="50" charset="0"/>
              </a:rPr>
              <a:t>merica,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dirty="0">
                <a:latin typeface="Letter-join No-Lead 1" panose="02000503000000020003" pitchFamily="50" charset="0"/>
              </a:rPr>
              <a:t>frica,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dirty="0">
                <a:latin typeface="Letter-join No-Lead 1" panose="02000503000000020003" pitchFamily="50" charset="0"/>
              </a:rPr>
              <a:t>ntarctica,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dirty="0">
                <a:latin typeface="Letter-join No-Lead 1" panose="02000503000000020003" pitchFamily="50" charset="0"/>
              </a:rPr>
              <a:t>ustralasia,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E</a:t>
            </a:r>
            <a:r>
              <a:rPr lang="en-GB" altLang="en-US" dirty="0">
                <a:latin typeface="Letter-join No-Lead 1" panose="02000503000000020003" pitchFamily="50" charset="0"/>
              </a:rPr>
              <a:t>urope and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</a:t>
            </a:r>
            <a:r>
              <a:rPr lang="en-GB" altLang="en-US" dirty="0">
                <a:latin typeface="Letter-join No-Lead 1" panose="02000503000000020003" pitchFamily="50" charset="0"/>
              </a:rPr>
              <a:t>sia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.</a:t>
            </a:r>
            <a:endParaRPr lang="en-GB" altLang="en-US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" y="2060812"/>
            <a:ext cx="1665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Here are some instructions that I created to make a paper </a:t>
            </a:r>
            <a:r>
              <a:rPr lang="en-GB" dirty="0" err="1" smtClean="0">
                <a:latin typeface="Letter-join No-Lead 1" panose="02000503000000020003" pitchFamily="50" charset="0"/>
              </a:rPr>
              <a:t>mache</a:t>
            </a:r>
            <a:r>
              <a:rPr lang="en-GB" dirty="0" smtClean="0">
                <a:latin typeface="Letter-join No-Lead 1" panose="02000503000000020003" pitchFamily="50" charset="0"/>
              </a:rPr>
              <a:t> globe. When writing yours think carefully about past and present tense.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446703" y="1056272"/>
            <a:ext cx="1084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spelling rules for the sound ‘or’ in words using ‘al’.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85363"/>
              </p:ext>
            </p:extLst>
          </p:nvPr>
        </p:nvGraphicFramePr>
        <p:xfrm>
          <a:off x="1942567" y="1525929"/>
          <a:ext cx="9435180" cy="45620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Station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Fiction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Motion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Addition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93868">
                <a:tc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Potion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Option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Introduction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928689" y="1084422"/>
            <a:ext cx="105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looking at the religion Islam, and how and why Muslims celebrate and worship. 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remember what the answer to these questions?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712" y="2243160"/>
            <a:ext cx="116536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Where was Islam founded? Saudi Arabia.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What is the name of their God?  Allah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Who was the founded of Islam? </a:t>
            </a:r>
            <a:r>
              <a:rPr lang="en-GB" sz="2800" dirty="0" smtClean="0">
                <a:latin typeface="Letter-join No-Lead 1" panose="02000503000000020003" pitchFamily="50" charset="0"/>
              </a:rPr>
              <a:t>Muhammed (Peace be upon him)</a:t>
            </a:r>
          </a:p>
          <a:p>
            <a:pPr marL="342900" indent="-342900">
              <a:buAutoNum type="arabicParenR"/>
            </a:pPr>
            <a:r>
              <a:rPr lang="en-GB" sz="2800" dirty="0">
                <a:latin typeface="Letter-join No-Lead 1" panose="02000503000000020003" pitchFamily="50" charset="0"/>
              </a:rPr>
              <a:t> </a:t>
            </a:r>
            <a:r>
              <a:rPr lang="en-GB" sz="2800" dirty="0" smtClean="0">
                <a:latin typeface="Letter-join No-Lead 1" panose="02000503000000020003" pitchFamily="50" charset="0"/>
              </a:rPr>
              <a:t>What is the name of the Holy Book? The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Qu’ran</a:t>
            </a:r>
            <a:endParaRPr lang="en-GB" sz="2800" dirty="0">
              <a:latin typeface="Letter-join No-Lead 1" panose="02000503000000020003" pitchFamily="5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82653" y="2223972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336632" y="2774420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412831" y="3329657"/>
            <a:ext cx="5117431" cy="570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412831" y="3899468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16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17218</TotalTime>
  <Words>1292</Words>
  <Application>Microsoft Office PowerPoint</Application>
  <PresentationFormat>Widescreen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Cavolini</vt:lpstr>
      <vt:lpstr>League Spartan</vt:lpstr>
      <vt:lpstr>Letter-join No-Lead 1</vt:lpstr>
      <vt:lpstr>Letterjoin-Air Plus 1</vt:lpstr>
      <vt:lpstr>Sassoon Infant Rg</vt:lpstr>
      <vt:lpstr>Times New Roman</vt:lpstr>
      <vt:lpstr>Tuffy-TTF</vt:lpstr>
      <vt:lpstr>Twinkl Sb</vt:lpstr>
      <vt:lpstr>Office Theme</vt:lpstr>
      <vt:lpstr>Home Learning  activities WC 29.6.20 Year 2 AC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Scott Cowan</cp:lastModifiedBy>
  <cp:revision>87</cp:revision>
  <dcterms:created xsi:type="dcterms:W3CDTF">2020-05-08T09:35:29Z</dcterms:created>
  <dcterms:modified xsi:type="dcterms:W3CDTF">2020-06-28T20:43:40Z</dcterms:modified>
</cp:coreProperties>
</file>