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62" r:id="rId3"/>
    <p:sldId id="257" r:id="rId4"/>
    <p:sldId id="275" r:id="rId5"/>
    <p:sldId id="260" r:id="rId6"/>
    <p:sldId id="261" r:id="rId7"/>
    <p:sldId id="274" r:id="rId8"/>
    <p:sldId id="281" r:id="rId9"/>
    <p:sldId id="264" r:id="rId10"/>
    <p:sldId id="265" r:id="rId11"/>
    <p:sldId id="278" r:id="rId12"/>
    <p:sldId id="267" r:id="rId13"/>
    <p:sldId id="280" r:id="rId14"/>
    <p:sldId id="268" r:id="rId15"/>
    <p:sldId id="279" r:id="rId16"/>
    <p:sldId id="270" r:id="rId17"/>
    <p:sldId id="269"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8686" autoAdjust="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6B3EC-F959-4EF7-A8AD-33C6FA2FFE28}" type="datetimeFigureOut">
              <a:rPr lang="en-GB" smtClean="0"/>
              <a:t>18/06/2020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3FFD6-2A0A-4A0F-9A66-2AF741C99EDC}" type="slidenum">
              <a:rPr lang="en-GB" smtClean="0"/>
              <a:t>‹#›</a:t>
            </a:fld>
            <a:endParaRPr lang="en-GB"/>
          </a:p>
        </p:txBody>
      </p:sp>
    </p:spTree>
    <p:extLst>
      <p:ext uri="{BB962C8B-B14F-4D97-AF65-F5344CB8AC3E}">
        <p14:creationId xmlns:p14="http://schemas.microsoft.com/office/powerpoint/2010/main" val="197593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E3FFD6-2A0A-4A0F-9A66-2AF741C99EDC}" type="slidenum">
              <a:rPr lang="en-GB" smtClean="0"/>
              <a:t>10</a:t>
            </a:fld>
            <a:endParaRPr lang="en-GB"/>
          </a:p>
        </p:txBody>
      </p:sp>
    </p:spTree>
    <p:extLst>
      <p:ext uri="{BB962C8B-B14F-4D97-AF65-F5344CB8AC3E}">
        <p14:creationId xmlns:p14="http://schemas.microsoft.com/office/powerpoint/2010/main" val="74084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8318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7735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4484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23937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4482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F80F29-D746-4BC8-995F-CD45B6A26CC6}"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6223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F80F29-D746-4BC8-995F-CD45B6A26CC6}"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27141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F80F29-D746-4BC8-995F-CD45B6A26CC6}"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2444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F80F29-D746-4BC8-995F-CD45B6A26CC6}"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95974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0F29-D746-4BC8-995F-CD45B6A26CC6}"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42839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56840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17478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80F29-D746-4BC8-995F-CD45B6A26CC6}" type="datetimeFigureOut">
              <a:rPr lang="en-GB" smtClean="0"/>
              <a:t>18/06/2020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8F9BE-E79C-426E-B51F-66D7AE840585}" type="slidenum">
              <a:rPr lang="en-GB" smtClean="0"/>
              <a:t>‹#›</a:t>
            </a:fld>
            <a:endParaRPr lang="en-GB"/>
          </a:p>
        </p:txBody>
      </p:sp>
    </p:spTree>
    <p:extLst>
      <p:ext uri="{BB962C8B-B14F-4D97-AF65-F5344CB8AC3E}">
        <p14:creationId xmlns:p14="http://schemas.microsoft.com/office/powerpoint/2010/main" val="282070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sNqhE-XoPKU&amp;feature=youtu.be"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6078" y="2189128"/>
            <a:ext cx="9144000" cy="2387600"/>
          </a:xfrm>
        </p:spPr>
        <p:txBody>
          <a:bodyPr>
            <a:normAutofit/>
          </a:bodyPr>
          <a:lstStyle/>
          <a:p>
            <a:r>
              <a:rPr lang="en-US" sz="4000" dirty="0">
                <a:ln w="0"/>
                <a:effectLst>
                  <a:reflection blurRad="6350" stA="53000" endA="300" endPos="35500" dir="5400000" sy="-90000" algn="bl" rotWithShape="0"/>
                </a:effectLst>
                <a:latin typeface="Letterjoin-Air Plus 1" panose="02000805000000020003" pitchFamily="50" charset="0"/>
              </a:rPr>
              <a:t>Home </a:t>
            </a:r>
            <a:r>
              <a:rPr lang="en-US" sz="4000" dirty="0" smtClean="0">
                <a:ln w="0"/>
                <a:effectLst>
                  <a:reflection blurRad="6350" stA="53000" endA="300" endPos="35500" dir="5400000" sy="-90000" algn="bl" rotWithShape="0"/>
                </a:effectLst>
                <a:latin typeface="Letterjoin-Air Plus 1" panose="02000805000000020003" pitchFamily="50" charset="0"/>
              </a:rPr>
              <a:t>Learning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activities WC 22.6.20</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Year 2 AC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Teaching group.</a:t>
            </a:r>
            <a:endParaRPr lang="en-GB" sz="4000" dirty="0"/>
          </a:p>
        </p:txBody>
      </p:sp>
      <p:grpSp>
        <p:nvGrpSpPr>
          <p:cNvPr id="5" name="Group 4">
            <a:extLst>
              <a:ext uri="{FF2B5EF4-FFF2-40B4-BE49-F238E27FC236}">
                <a16:creationId xmlns:a16="http://schemas.microsoft.com/office/drawing/2014/main" id="{E6AC9028-2FB5-4F8B-982D-28553FCC52B1}"/>
              </a:ext>
              <a:ext uri="{C183D7F6-B498-43B3-948B-1728B52AA6E4}">
                <adec:decorative xmlns="" xmlns:adec="http://schemas.microsoft.com/office/drawing/2017/decorative" val="1"/>
              </a:ext>
            </a:extLst>
          </p:cNvPr>
          <p:cNvGrpSpPr>
            <a:grpSpLocks noChangeAspect="1"/>
          </p:cNvGrpSpPr>
          <p:nvPr/>
        </p:nvGrpSpPr>
        <p:grpSpPr>
          <a:xfrm rot="20739652">
            <a:off x="1043271" y="1370539"/>
            <a:ext cx="1869565" cy="1533043"/>
            <a:chOff x="5439830" y="681154"/>
            <a:chExt cx="1789339" cy="1467258"/>
          </a:xfrm>
        </p:grpSpPr>
        <p:sp>
          <p:nvSpPr>
            <p:cNvPr id="6"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7"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8"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9"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0"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1"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2"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3"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4"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5"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6"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0"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1"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22" name="TextBox 2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Tree>
    <p:extLst>
      <p:ext uri="{BB962C8B-B14F-4D97-AF65-F5344CB8AC3E}">
        <p14:creationId xmlns:p14="http://schemas.microsoft.com/office/powerpoint/2010/main" val="3200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928689" y="286831"/>
            <a:ext cx="815575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928689" y="1084422"/>
            <a:ext cx="10512769"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looking at the religion Islam, and how and why Muslims celebrate and worship. </a:t>
            </a:r>
          </a:p>
          <a:p>
            <a:r>
              <a:rPr lang="en-GB" sz="1400" dirty="0" smtClean="0">
                <a:latin typeface="Letterjoin-Air Plus 1" panose="02000805000000020003" pitchFamily="50" charset="0"/>
                <a:cs typeface="Cavolini" panose="03000502040302020204" pitchFamily="66" charset="0"/>
              </a:rPr>
              <a:t>Can you remember what the answer to these questions?</a:t>
            </a:r>
            <a:endParaRPr lang="en-GB" sz="1400" dirty="0">
              <a:latin typeface="Letterjoin-Air Plus 1" panose="02000805000000020003" pitchFamily="50" charset="0"/>
              <a:cs typeface="Cavolini" panose="03000502040302020204" pitchFamily="66" charset="0"/>
            </a:endParaRPr>
          </a:p>
        </p:txBody>
      </p:sp>
      <p:sp>
        <p:nvSpPr>
          <p:cNvPr id="2" name="TextBox 1"/>
          <p:cNvSpPr txBox="1"/>
          <p:nvPr/>
        </p:nvSpPr>
        <p:spPr>
          <a:xfrm>
            <a:off x="293712" y="2243160"/>
            <a:ext cx="11653646" cy="2000548"/>
          </a:xfrm>
          <a:prstGeom prst="rect">
            <a:avLst/>
          </a:prstGeom>
          <a:noFill/>
        </p:spPr>
        <p:txBody>
          <a:bodyPr wrap="square" rtlCol="0">
            <a:spAutoFit/>
          </a:bodyPr>
          <a:lstStyle/>
          <a:p>
            <a:pPr marL="342900" indent="-342900">
              <a:buAutoNum type="arabicParenR"/>
            </a:pPr>
            <a:r>
              <a:rPr lang="en-GB" sz="3200" dirty="0" smtClean="0">
                <a:latin typeface="Letter-join No-Lead 1" panose="02000503000000020003" pitchFamily="50" charset="0"/>
              </a:rPr>
              <a:t>Where was Islam founded? Saudi Arabia.</a:t>
            </a:r>
          </a:p>
          <a:p>
            <a:pPr marL="342900" indent="-342900">
              <a:buAutoNum type="arabicParenR"/>
            </a:pPr>
            <a:r>
              <a:rPr lang="en-GB" sz="3200" dirty="0" smtClean="0">
                <a:latin typeface="Letter-join No-Lead 1" panose="02000503000000020003" pitchFamily="50" charset="0"/>
              </a:rPr>
              <a:t>What is the name of their God?  Allah</a:t>
            </a:r>
          </a:p>
          <a:p>
            <a:pPr marL="342900" indent="-342900">
              <a:buAutoNum type="arabicParenR"/>
            </a:pPr>
            <a:r>
              <a:rPr lang="en-GB" sz="3200" dirty="0" smtClean="0">
                <a:latin typeface="Letter-join No-Lead 1" panose="02000503000000020003" pitchFamily="50" charset="0"/>
              </a:rPr>
              <a:t>Who was the founded of Islam? </a:t>
            </a:r>
            <a:r>
              <a:rPr lang="en-GB" sz="2800" dirty="0" smtClean="0">
                <a:latin typeface="Letter-join No-Lead 1" panose="02000503000000020003" pitchFamily="50" charset="0"/>
              </a:rPr>
              <a:t>Muhammed (Peace be upon him)</a:t>
            </a:r>
          </a:p>
          <a:p>
            <a:pPr marL="342900" indent="-342900">
              <a:buAutoNum type="arabicParenR"/>
            </a:pPr>
            <a:r>
              <a:rPr lang="en-GB" sz="2800" dirty="0">
                <a:latin typeface="Letter-join No-Lead 1" panose="02000503000000020003" pitchFamily="50" charset="0"/>
              </a:rPr>
              <a:t> </a:t>
            </a:r>
            <a:r>
              <a:rPr lang="en-GB" sz="2800" dirty="0" smtClean="0">
                <a:latin typeface="Letter-join No-Lead 1" panose="02000503000000020003" pitchFamily="50" charset="0"/>
              </a:rPr>
              <a:t>What is the name of the Holy Book? The </a:t>
            </a:r>
            <a:r>
              <a:rPr lang="en-GB" sz="2800" dirty="0" err="1" smtClean="0">
                <a:latin typeface="Letter-join No-Lead 1" panose="02000503000000020003" pitchFamily="50" charset="0"/>
              </a:rPr>
              <a:t>Qu’ran</a:t>
            </a:r>
            <a:endParaRPr lang="en-GB" sz="2800" dirty="0">
              <a:latin typeface="Letter-join No-Lead 1" panose="02000503000000020003" pitchFamily="50" charset="0"/>
            </a:endParaRPr>
          </a:p>
        </p:txBody>
      </p:sp>
      <p:sp>
        <p:nvSpPr>
          <p:cNvPr id="4" name="Rounded Rectangle 3"/>
          <p:cNvSpPr/>
          <p:nvPr/>
        </p:nvSpPr>
        <p:spPr>
          <a:xfrm>
            <a:off x="5582653" y="2223972"/>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336632" y="2774420"/>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412831" y="3329657"/>
            <a:ext cx="5117431" cy="5705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412831" y="3899468"/>
            <a:ext cx="2634915" cy="531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811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266648" y="286831"/>
            <a:ext cx="947983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going to be looking at Islam and their traditions. </a:t>
            </a:r>
            <a:endParaRPr lang="en-GB" sz="1400" dirty="0">
              <a:latin typeface="Letterjoin-Air Plus 1" panose="02000805000000020003" pitchFamily="50" charset="0"/>
              <a:cs typeface="Cavolini" panose="03000502040302020204" pitchFamily="66" charset="0"/>
            </a:endParaRPr>
          </a:p>
        </p:txBody>
      </p:sp>
      <p:pic>
        <p:nvPicPr>
          <p:cNvPr id="25" name="Group Wor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25340" y="102393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ChangeArrowheads="1"/>
          </p:cNvSpPr>
          <p:nvPr/>
        </p:nvSpPr>
        <p:spPr bwMode="auto">
          <a:xfrm>
            <a:off x="820769" y="1808703"/>
            <a:ext cx="10726797" cy="97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dirty="0">
                <a:solidFill>
                  <a:schemeClr val="tx1"/>
                </a:solidFill>
                <a:latin typeface="Letter-join No-Lead 1" panose="02000503000000020003" pitchFamily="50" charset="0"/>
              </a:rPr>
              <a:t>When a baby is first born in a Muslim family, the first thing the baby hears is the call to prayer - </a:t>
            </a:r>
            <a:r>
              <a:rPr lang="en-GB" altLang="en-US" dirty="0" err="1">
                <a:solidFill>
                  <a:schemeClr val="tx1"/>
                </a:solidFill>
                <a:latin typeface="Letter-join No-Lead 1" panose="02000503000000020003" pitchFamily="50" charset="0"/>
              </a:rPr>
              <a:t>Adhan</a:t>
            </a:r>
            <a:r>
              <a:rPr lang="en-GB" altLang="en-US" dirty="0">
                <a:solidFill>
                  <a:schemeClr val="tx1"/>
                </a:solidFill>
                <a:latin typeface="Letter-join No-Lead 1" panose="02000503000000020003" pitchFamily="50" charset="0"/>
              </a:rPr>
              <a:t>. This is whispered into the baby’s right ear. Anyone can whisper this to the child but it is usually the baby’s father. The command to worship is whispered into the baby’s left ear. </a:t>
            </a:r>
          </a:p>
        </p:txBody>
      </p:sp>
      <p:sp>
        <p:nvSpPr>
          <p:cNvPr id="28" name="Rectangle 3"/>
          <p:cNvSpPr>
            <a:spLocks noChangeArrowheads="1"/>
          </p:cNvSpPr>
          <p:nvPr/>
        </p:nvSpPr>
        <p:spPr bwMode="auto">
          <a:xfrm flipH="1">
            <a:off x="3355010" y="3040063"/>
            <a:ext cx="4603750" cy="1603104"/>
          </a:xfrm>
          <a:prstGeom prst="homePlate">
            <a:avLst>
              <a:gd name="adj" fmla="val 28113"/>
            </a:avLst>
          </a:prstGeom>
          <a:solidFill>
            <a:schemeClr val="accent3"/>
          </a:solidFill>
          <a:ln>
            <a:noFill/>
          </a:ln>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defRPr/>
            </a:pPr>
            <a:r>
              <a:rPr lang="en-GB" altLang="en-US" dirty="0" smtClean="0">
                <a:latin typeface="Letter-join No-Lead 1" panose="02000503000000020003" pitchFamily="50" charset="0"/>
              </a:rPr>
              <a:t>The first taste experienced by the new born baby is some sweet liquid (such as date juice) put into the mouth. This is so that the baby grows up to have a sweet nature.</a:t>
            </a:r>
          </a:p>
        </p:txBody>
      </p:sp>
      <p:pic>
        <p:nvPicPr>
          <p:cNvPr id="29" name="Picture 1"/>
          <p:cNvPicPr>
            <a:picLocks noChangeAspect="1"/>
          </p:cNvPicPr>
          <p:nvPr/>
        </p:nvPicPr>
        <p:blipFill>
          <a:blip r:embed="rId3">
            <a:extLst>
              <a:ext uri="{28A0092B-C50C-407E-A947-70E740481C1C}">
                <a14:useLocalDpi xmlns:a14="http://schemas.microsoft.com/office/drawing/2010/main" val="0"/>
              </a:ext>
            </a:extLst>
          </a:blip>
          <a:srcRect b="50374"/>
          <a:stretch>
            <a:fillRect/>
          </a:stretch>
        </p:blipFill>
        <p:spPr bwMode="auto">
          <a:xfrm>
            <a:off x="613397" y="3040063"/>
            <a:ext cx="2741613"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
          <p:cNvSpPr>
            <a:spLocks noChangeArrowheads="1"/>
          </p:cNvSpPr>
          <p:nvPr/>
        </p:nvSpPr>
        <p:spPr bwMode="auto">
          <a:xfrm flipH="1">
            <a:off x="3355010" y="4492071"/>
            <a:ext cx="4603750" cy="1403350"/>
          </a:xfrm>
          <a:prstGeom prst="homePlate">
            <a:avLst>
              <a:gd name="adj" fmla="val 28112"/>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spcAft>
                <a:spcPts val="600"/>
              </a:spcAft>
              <a:buFontTx/>
              <a:buNone/>
            </a:pPr>
            <a:r>
              <a:rPr lang="en-GB" altLang="en-US" dirty="0">
                <a:solidFill>
                  <a:schemeClr val="tx1"/>
                </a:solidFill>
                <a:latin typeface="Letter-join No-Lead 1" panose="02000503000000020003" pitchFamily="50" charset="0"/>
              </a:rPr>
              <a:t>Do you know what the first sounds you heard when you were born were?</a:t>
            </a:r>
          </a:p>
          <a:p>
            <a:pPr algn="ctr" eaLnBrk="1" hangingPunct="1">
              <a:lnSpc>
                <a:spcPct val="100000"/>
              </a:lnSpc>
              <a:spcBef>
                <a:spcPct val="0"/>
              </a:spcBef>
              <a:spcAft>
                <a:spcPts val="600"/>
              </a:spcAft>
              <a:buFontTx/>
              <a:buNone/>
            </a:pPr>
            <a:r>
              <a:rPr lang="en-GB" altLang="en-US" dirty="0">
                <a:solidFill>
                  <a:schemeClr val="tx1"/>
                </a:solidFill>
                <a:latin typeface="Letter-join No-Lead 1" panose="02000503000000020003" pitchFamily="50" charset="0"/>
              </a:rPr>
              <a:t>Do you know what the first thing you tasted was? </a:t>
            </a:r>
          </a:p>
        </p:txBody>
      </p:sp>
      <p:sp>
        <p:nvSpPr>
          <p:cNvPr id="4" name="TextBox 3"/>
          <p:cNvSpPr txBox="1"/>
          <p:nvPr/>
        </p:nvSpPr>
        <p:spPr>
          <a:xfrm>
            <a:off x="820769" y="1392199"/>
            <a:ext cx="3958046" cy="523220"/>
          </a:xfrm>
          <a:prstGeom prst="rect">
            <a:avLst/>
          </a:prstGeom>
          <a:noFill/>
        </p:spPr>
        <p:txBody>
          <a:bodyPr wrap="square" rtlCol="0">
            <a:spAutoFit/>
          </a:bodyPr>
          <a:lstStyle/>
          <a:p>
            <a:r>
              <a:rPr lang="en-GB" sz="2800" dirty="0" smtClean="0">
                <a:latin typeface="Letter-join No-Lead 1" panose="02000503000000020003" pitchFamily="50" charset="0"/>
              </a:rPr>
              <a:t>A baby is born!</a:t>
            </a:r>
            <a:endParaRPr lang="en-GB" dirty="0">
              <a:latin typeface="Letter-join No-Lead 1" panose="02000503000000020003" pitchFamily="50" charset="0"/>
            </a:endParaRPr>
          </a:p>
        </p:txBody>
      </p:sp>
      <p:sp>
        <p:nvSpPr>
          <p:cNvPr id="6" name="TextBox 5"/>
          <p:cNvSpPr txBox="1"/>
          <p:nvPr/>
        </p:nvSpPr>
        <p:spPr>
          <a:xfrm>
            <a:off x="8059784" y="3067399"/>
            <a:ext cx="3487782" cy="3785652"/>
          </a:xfrm>
          <a:prstGeom prst="rect">
            <a:avLst/>
          </a:prstGeom>
          <a:noFill/>
        </p:spPr>
        <p:txBody>
          <a:bodyPr wrap="square" rtlCol="0">
            <a:spAutoFit/>
          </a:bodyPr>
          <a:lstStyle/>
          <a:p>
            <a:r>
              <a:rPr lang="en-GB" sz="2400" dirty="0" smtClean="0">
                <a:solidFill>
                  <a:srgbClr val="FF0000"/>
                </a:solidFill>
                <a:latin typeface="Letter-join No-Lead 1" panose="02000503000000020003" pitchFamily="50" charset="0"/>
              </a:rPr>
              <a:t>Talk to your grown ups.</a:t>
            </a:r>
          </a:p>
          <a:p>
            <a:r>
              <a:rPr lang="en-GB" sz="2400" dirty="0" smtClean="0">
                <a:solidFill>
                  <a:srgbClr val="FF0000"/>
                </a:solidFill>
                <a:latin typeface="Letter-join No-Lead 1" panose="02000503000000020003" pitchFamily="50" charset="0"/>
              </a:rPr>
              <a:t>How is this different to when you were born?</a:t>
            </a:r>
          </a:p>
          <a:p>
            <a:r>
              <a:rPr lang="en-GB" sz="2400" dirty="0" smtClean="0">
                <a:solidFill>
                  <a:srgbClr val="FF0000"/>
                </a:solidFill>
                <a:latin typeface="Letter-join No-Lead 1" panose="02000503000000020003" pitchFamily="50" charset="0"/>
              </a:rPr>
              <a:t>What happened when you were born? </a:t>
            </a:r>
          </a:p>
          <a:p>
            <a:r>
              <a:rPr lang="en-GB" sz="2400" dirty="0" smtClean="0">
                <a:solidFill>
                  <a:srgbClr val="FF0000"/>
                </a:solidFill>
                <a:latin typeface="Letter-join No-Lead 1" panose="02000503000000020003" pitchFamily="50" charset="0"/>
              </a:rPr>
              <a:t>What were the first words you heard? </a:t>
            </a:r>
          </a:p>
          <a:p>
            <a:r>
              <a:rPr lang="en-GB" sz="2400" dirty="0" smtClean="0">
                <a:solidFill>
                  <a:srgbClr val="FF0000"/>
                </a:solidFill>
                <a:latin typeface="Letter-join No-Lead 1" panose="02000503000000020003" pitchFamily="50" charset="0"/>
              </a:rPr>
              <a:t>What did you taste first? </a:t>
            </a:r>
          </a:p>
          <a:p>
            <a:r>
              <a:rPr lang="en-GB" sz="2400" dirty="0" smtClean="0">
                <a:solidFill>
                  <a:srgbClr val="FF0000"/>
                </a:solidFill>
                <a:latin typeface="Letter-join No-Lead 1" panose="02000503000000020003" pitchFamily="50" charset="0"/>
              </a:rPr>
              <a:t>How is this different to Islam?</a:t>
            </a:r>
            <a:endParaRPr lang="en-GB" sz="2400" dirty="0">
              <a:solidFill>
                <a:srgbClr val="FF0000"/>
              </a:solidFill>
              <a:latin typeface="Letter-join No-Lead 1" panose="02000503000000020003" pitchFamily="50" charset="0"/>
            </a:endParaRPr>
          </a:p>
        </p:txBody>
      </p:sp>
    </p:spTree>
    <p:extLst>
      <p:ext uri="{BB962C8B-B14F-4D97-AF65-F5344CB8AC3E}">
        <p14:creationId xmlns:p14="http://schemas.microsoft.com/office/powerpoint/2010/main" val="20812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366670" y="-61843"/>
            <a:ext cx="875040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 No-Lead 1" panose="02000503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 No-Lead 1" panose="02000503000000020003" pitchFamily="50" charset="0"/>
              </a:rPr>
              <a:t>Challenge - Science</a:t>
            </a:r>
            <a:endParaRPr lang="en-US" sz="4400" dirty="0">
              <a:ln w="0"/>
              <a:solidFill>
                <a:srgbClr val="093C71"/>
              </a:solidFill>
              <a:effectLst>
                <a:reflection blurRad="6350" stA="53000" endA="300" endPos="35500" dir="5400000" sy="-90000" algn="bl" rotWithShape="0"/>
              </a:effectLst>
              <a:latin typeface="Letter-join No-Lead 1" panose="02000503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752309" y="565123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 No-Lead 1" panose="02000503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 No-Lead 1" panose="02000503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 No-Lead 1" panose="02000503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 No-Lead 1" panose="02000503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 No-Lead 1" panose="02000503000000020003" pitchFamily="50" charset="0"/>
                </a:endParaRPr>
              </a:p>
            </p:txBody>
          </p:sp>
        </p:grpSp>
      </p:grpSp>
      <p:pic>
        <p:nvPicPr>
          <p:cNvPr id="2" name="Picture 1"/>
          <p:cNvPicPr>
            <a:picLocks noChangeAspect="1"/>
          </p:cNvPicPr>
          <p:nvPr/>
        </p:nvPicPr>
        <p:blipFill>
          <a:blip r:embed="rId2"/>
          <a:stretch>
            <a:fillRect/>
          </a:stretch>
        </p:blipFill>
        <p:spPr>
          <a:xfrm>
            <a:off x="289115" y="989125"/>
            <a:ext cx="5452759" cy="4634597"/>
          </a:xfrm>
          <a:prstGeom prst="rect">
            <a:avLst/>
          </a:prstGeom>
        </p:spPr>
      </p:pic>
      <p:pic>
        <p:nvPicPr>
          <p:cNvPr id="3" name="Picture 2"/>
          <p:cNvPicPr>
            <a:picLocks noChangeAspect="1"/>
          </p:cNvPicPr>
          <p:nvPr/>
        </p:nvPicPr>
        <p:blipFill>
          <a:blip r:embed="rId3"/>
          <a:stretch>
            <a:fillRect/>
          </a:stretch>
        </p:blipFill>
        <p:spPr>
          <a:xfrm>
            <a:off x="5722310" y="989125"/>
            <a:ext cx="6236766" cy="4113354"/>
          </a:xfrm>
          <a:prstGeom prst="rect">
            <a:avLst/>
          </a:prstGeom>
        </p:spPr>
      </p:pic>
      <p:sp>
        <p:nvSpPr>
          <p:cNvPr id="4" name="TextBox 3"/>
          <p:cNvSpPr txBox="1"/>
          <p:nvPr/>
        </p:nvSpPr>
        <p:spPr>
          <a:xfrm>
            <a:off x="444136" y="5783271"/>
            <a:ext cx="9405257" cy="646331"/>
          </a:xfrm>
          <a:prstGeom prst="rect">
            <a:avLst/>
          </a:prstGeom>
          <a:noFill/>
        </p:spPr>
        <p:txBody>
          <a:bodyPr wrap="square" rtlCol="0">
            <a:spAutoFit/>
          </a:bodyPr>
          <a:lstStyle/>
          <a:p>
            <a:r>
              <a:rPr lang="en-GB" dirty="0" smtClean="0">
                <a:latin typeface="Letter-join No-Lead 1" panose="02000503000000020003" pitchFamily="50" charset="0"/>
              </a:rPr>
              <a:t>Leave your rain gauge outside. Which day did it rain the most? Which day did it rain the least? How much rain fell all week?</a:t>
            </a:r>
            <a:endParaRPr lang="en-GB" dirty="0">
              <a:latin typeface="Letter-join No-Lead 1" panose="02000503000000020003" pitchFamily="50" charset="0"/>
            </a:endParaRPr>
          </a:p>
        </p:txBody>
      </p:sp>
    </p:spTree>
    <p:extLst>
      <p:ext uri="{BB962C8B-B14F-4D97-AF65-F5344CB8AC3E}">
        <p14:creationId xmlns:p14="http://schemas.microsoft.com/office/powerpoint/2010/main" val="412904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38218" y="286831"/>
            <a:ext cx="1113670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History</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815006" y="1394292"/>
            <a:ext cx="10115861" cy="369332"/>
          </a:xfrm>
          <a:prstGeom prst="rect">
            <a:avLst/>
          </a:prstGeom>
          <a:noFill/>
        </p:spPr>
        <p:txBody>
          <a:bodyPr wrap="square" rtlCol="0">
            <a:spAutoFit/>
          </a:bodyPr>
          <a:lstStyle/>
          <a:p>
            <a:r>
              <a:rPr lang="en-GB" dirty="0" smtClean="0">
                <a:latin typeface="Letterjoin-Air Plus 1" panose="02000805000000020003" pitchFamily="50" charset="0"/>
                <a:cs typeface="Cavolini" panose="03000502040302020204" pitchFamily="66" charset="0"/>
              </a:rPr>
              <a:t>In History we are looking at Grace Darling.</a:t>
            </a:r>
            <a:endParaRPr lang="en-GB" dirty="0">
              <a:latin typeface="Letterjoin-Air Plus 1" panose="02000805000000020003" pitchFamily="50" charset="0"/>
              <a:cs typeface="Cavolini" panose="03000502040302020204" pitchFamily="66" charset="0"/>
            </a:endParaRPr>
          </a:p>
        </p:txBody>
      </p:sp>
      <p:sp>
        <p:nvSpPr>
          <p:cNvPr id="2" name="TextBox 1"/>
          <p:cNvSpPr txBox="1"/>
          <p:nvPr/>
        </p:nvSpPr>
        <p:spPr>
          <a:xfrm>
            <a:off x="851105" y="2370221"/>
            <a:ext cx="7195616" cy="2862322"/>
          </a:xfrm>
          <a:prstGeom prst="rect">
            <a:avLst/>
          </a:prstGeom>
          <a:noFill/>
        </p:spPr>
        <p:txBody>
          <a:bodyPr wrap="square" rtlCol="0">
            <a:spAutoFit/>
          </a:bodyPr>
          <a:lstStyle/>
          <a:p>
            <a:r>
              <a:rPr lang="en-GB" dirty="0" smtClean="0">
                <a:latin typeface="Letter-join No-Lead 1" panose="02000503000000020003" pitchFamily="50" charset="0"/>
              </a:rPr>
              <a:t>Research and answer the following questions:</a:t>
            </a:r>
          </a:p>
          <a:p>
            <a:r>
              <a:rPr lang="en-GB" dirty="0" smtClean="0">
                <a:solidFill>
                  <a:srgbClr val="002060"/>
                </a:solidFill>
                <a:latin typeface="Letter-join No-Lead 1" panose="02000503000000020003" pitchFamily="50" charset="0"/>
              </a:rPr>
              <a:t>When was Grace Darling born? When did she die?</a:t>
            </a:r>
          </a:p>
          <a:p>
            <a:r>
              <a:rPr lang="en-GB" dirty="0" smtClean="0">
                <a:solidFill>
                  <a:srgbClr val="002060"/>
                </a:solidFill>
                <a:latin typeface="Letter-join No-Lead 1" panose="02000503000000020003" pitchFamily="50" charset="0"/>
              </a:rPr>
              <a:t>Where was she from?</a:t>
            </a:r>
          </a:p>
          <a:p>
            <a:r>
              <a:rPr lang="en-GB" dirty="0" smtClean="0">
                <a:solidFill>
                  <a:srgbClr val="002060"/>
                </a:solidFill>
                <a:latin typeface="Letter-join No-Lead 1" panose="02000503000000020003" pitchFamily="50" charset="0"/>
              </a:rPr>
              <a:t>Why is she significant? </a:t>
            </a:r>
          </a:p>
          <a:p>
            <a:endParaRPr lang="en-GB" dirty="0">
              <a:latin typeface="Letter-join No-Lead 1" panose="02000503000000020003" pitchFamily="50" charset="0"/>
            </a:endParaRPr>
          </a:p>
          <a:p>
            <a:r>
              <a:rPr lang="en-GB" dirty="0" smtClean="0">
                <a:latin typeface="Letter-join No-Lead 1" panose="02000503000000020003" pitchFamily="50" charset="0"/>
              </a:rPr>
              <a:t>Activity:</a:t>
            </a:r>
          </a:p>
          <a:p>
            <a:r>
              <a:rPr lang="en-GB" dirty="0" smtClean="0">
                <a:latin typeface="Letter-join No-Lead 1" panose="02000503000000020003" pitchFamily="50" charset="0"/>
              </a:rPr>
              <a:t>Create a fact file about Grace Darling for others to read and learn about her. </a:t>
            </a:r>
          </a:p>
          <a:p>
            <a:endParaRPr lang="en-GB" dirty="0"/>
          </a:p>
          <a:p>
            <a:endParaRPr lang="en-GB" dirty="0"/>
          </a:p>
        </p:txBody>
      </p:sp>
      <p:sp>
        <p:nvSpPr>
          <p:cNvPr id="3" name="AutoShape 2" descr="Florence Nightingale – Biography, Facts &amp; Nursing - HIST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https://www.maryseacoletrust.org.uk/wp-content/uploads/2018/06/ms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805" y="1763624"/>
            <a:ext cx="4003122" cy="4871809"/>
          </a:xfrm>
          <a:prstGeom prst="rect">
            <a:avLst/>
          </a:prstGeom>
        </p:spPr>
      </p:pic>
    </p:spTree>
    <p:extLst>
      <p:ext uri="{BB962C8B-B14F-4D97-AF65-F5344CB8AC3E}">
        <p14:creationId xmlns:p14="http://schemas.microsoft.com/office/powerpoint/2010/main" val="82952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934572" y="286831"/>
            <a:ext cx="101439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PSHE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785886" y="1149038"/>
            <a:ext cx="4301805" cy="1077218"/>
          </a:xfrm>
          <a:prstGeom prst="rect">
            <a:avLst/>
          </a:prstGeom>
          <a:noFill/>
        </p:spPr>
        <p:txBody>
          <a:bodyPr wrap="square" rtlCol="0">
            <a:spAutoFit/>
          </a:bodyPr>
          <a:lstStyle/>
          <a:p>
            <a:r>
              <a:rPr lang="en-GB" sz="3200" i="1" u="sng" dirty="0" smtClean="0">
                <a:latin typeface="Letter-join No-Lead 1" panose="02000503000000020003" pitchFamily="50" charset="0"/>
              </a:rPr>
              <a:t>Relationships. Falling out</a:t>
            </a:r>
          </a:p>
        </p:txBody>
      </p:sp>
      <p:grpSp>
        <p:nvGrpSpPr>
          <p:cNvPr id="21" name="Group 20"/>
          <p:cNvGrpSpPr/>
          <p:nvPr/>
        </p:nvGrpSpPr>
        <p:grpSpPr>
          <a:xfrm>
            <a:off x="1991272" y="1757299"/>
            <a:ext cx="7042150" cy="1925638"/>
            <a:chOff x="755650" y="1276350"/>
            <a:chExt cx="7042150" cy="1925638"/>
          </a:xfrm>
        </p:grpSpPr>
        <p:sp>
          <p:nvSpPr>
            <p:cNvPr id="22" name="Rectangle: Rounded Corners 7"/>
            <p:cNvSpPr>
              <a:spLocks noChangeArrowheads="1"/>
            </p:cNvSpPr>
            <p:nvPr/>
          </p:nvSpPr>
          <p:spPr bwMode="auto">
            <a:xfrm>
              <a:off x="755650" y="1533525"/>
              <a:ext cx="6624638" cy="1160463"/>
            </a:xfrm>
            <a:prstGeom prst="roundRect">
              <a:avLst>
                <a:gd name="adj" fmla="val 16667"/>
              </a:avLst>
            </a:prstGeom>
            <a:solidFill>
              <a:srgbClr val="86BE3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28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dirty="0">
                  <a:solidFill>
                    <a:schemeClr val="bg1"/>
                  </a:solidFill>
                  <a:latin typeface="Letter-join No-Lead 1" panose="02000503000000020003" pitchFamily="50" charset="0"/>
                </a:rPr>
                <a:t>Falling out and arguments happen but we can choose how we react to things we don’t agree with, or those that make us feel cross and sad. </a:t>
              </a:r>
            </a:p>
          </p:txBody>
        </p:sp>
        <p:pic>
          <p:nvPicPr>
            <p:cNvPr id="23" name="Picture 2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48488" y="1276350"/>
              <a:ext cx="849312"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1846810" y="3233674"/>
            <a:ext cx="7777162" cy="1931988"/>
            <a:chOff x="611188" y="2752725"/>
            <a:chExt cx="7777162" cy="1931988"/>
          </a:xfrm>
        </p:grpSpPr>
        <p:sp>
          <p:nvSpPr>
            <p:cNvPr id="25" name="Rectangle: Rounded Corners 9"/>
            <p:cNvSpPr>
              <a:spLocks noChangeArrowheads="1"/>
            </p:cNvSpPr>
            <p:nvPr/>
          </p:nvSpPr>
          <p:spPr bwMode="auto">
            <a:xfrm>
              <a:off x="3319463" y="3278188"/>
              <a:ext cx="5068887" cy="1160462"/>
            </a:xfrm>
            <a:prstGeom prst="roundRect">
              <a:avLst>
                <a:gd name="adj" fmla="val 16667"/>
              </a:avLst>
            </a:prstGeom>
            <a:solidFill>
              <a:srgbClr val="FAB001"/>
            </a:solidFill>
            <a:ln>
              <a:noFill/>
            </a:ln>
            <a:extLst>
              <a:ext uri="{91240B29-F687-4F45-9708-019B960494DF}">
                <a14:hiddenLine xmlns:a14="http://schemas.microsoft.com/office/drawing/2010/main" w="9525">
                  <a:solidFill>
                    <a:srgbClr val="000000"/>
                  </a:solidFill>
                  <a:round/>
                  <a:headEnd/>
                  <a:tailEnd/>
                </a14:hiddenLine>
              </a:ext>
            </a:extLst>
          </p:spPr>
          <p:txBody>
            <a:bodyPr lIns="28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dirty="0">
                  <a:solidFill>
                    <a:schemeClr val="bg1"/>
                  </a:solidFill>
                  <a:latin typeface="Letter-join No-Lead 1" panose="02000503000000020003" pitchFamily="50" charset="0"/>
                </a:rPr>
                <a:t>We can choose to do and say things which help to work the problems out and stop the falling out from getting worse. </a:t>
              </a:r>
            </a:p>
          </p:txBody>
        </p:sp>
        <p:pic>
          <p:nvPicPr>
            <p:cNvPr id="26" name="Picture 2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2752725"/>
              <a:ext cx="2913062"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p:nvPr/>
        </p:nvGrpSpPr>
        <p:grpSpPr>
          <a:xfrm>
            <a:off x="2021435" y="4616387"/>
            <a:ext cx="7531100" cy="1957387"/>
            <a:chOff x="785813" y="4135438"/>
            <a:chExt cx="7531100" cy="1957387"/>
          </a:xfrm>
        </p:grpSpPr>
        <p:sp>
          <p:nvSpPr>
            <p:cNvPr id="28" name="Rectangle: Rounded Corners 11"/>
            <p:cNvSpPr>
              <a:spLocks noChangeArrowheads="1"/>
            </p:cNvSpPr>
            <p:nvPr/>
          </p:nvSpPr>
          <p:spPr bwMode="auto">
            <a:xfrm>
              <a:off x="785813" y="4962525"/>
              <a:ext cx="6881812" cy="854075"/>
            </a:xfrm>
            <a:prstGeom prst="roundRect">
              <a:avLst>
                <a:gd name="adj" fmla="val 16667"/>
              </a:avLst>
            </a:prstGeom>
            <a:solidFill>
              <a:srgbClr val="86BE31"/>
            </a:solidFill>
            <a:ln>
              <a:noFill/>
            </a:ln>
            <a:extLst>
              <a:ext uri="{91240B29-F687-4F45-9708-019B960494DF}">
                <a14:hiddenLine xmlns:a14="http://schemas.microsoft.com/office/drawing/2010/main" w="9525">
                  <a:solidFill>
                    <a:srgbClr val="000000"/>
                  </a:solidFill>
                  <a:round/>
                  <a:headEnd/>
                  <a:tailEnd/>
                </a14:hiddenLine>
              </a:ext>
            </a:extLst>
          </p:spPr>
          <p:txBody>
            <a:bodyPr lIns="108000" tIns="108000" rIns="360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r>
                <a:rPr lang="en-GB" altLang="en-US" dirty="0">
                  <a:solidFill>
                    <a:schemeClr val="bg1"/>
                  </a:solidFill>
                  <a:latin typeface="Letter-join No-Lead 1" panose="02000503000000020003" pitchFamily="50" charset="0"/>
                </a:rPr>
                <a:t>We can choose to treat people fairly, even if we are feeling cross with them. This helps things get better and not worse</a:t>
              </a:r>
              <a:r>
                <a:rPr lang="en-GB" altLang="en-US" dirty="0">
                  <a:solidFill>
                    <a:schemeClr val="bg1"/>
                  </a:solidFill>
                </a:rPr>
                <a:t>.</a:t>
              </a:r>
            </a:p>
          </p:txBody>
        </p:sp>
        <p:pic>
          <p:nvPicPr>
            <p:cNvPr id="29" name="Picture 2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2950" y="4135438"/>
              <a:ext cx="122396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299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934572" y="286831"/>
            <a:ext cx="101439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PSHE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Box 2"/>
          <p:cNvSpPr txBox="1"/>
          <p:nvPr/>
        </p:nvSpPr>
        <p:spPr>
          <a:xfrm>
            <a:off x="223138" y="989013"/>
            <a:ext cx="3777125" cy="3785652"/>
          </a:xfrm>
          <a:prstGeom prst="rect">
            <a:avLst/>
          </a:prstGeom>
          <a:noFill/>
        </p:spPr>
        <p:txBody>
          <a:bodyPr wrap="square" rtlCol="0">
            <a:spAutoFit/>
          </a:bodyPr>
          <a:lstStyle/>
          <a:p>
            <a:r>
              <a:rPr lang="en-GB" sz="3200" i="1" u="sng" dirty="0" smtClean="0">
                <a:latin typeface="Letter-join No-Lead 1" panose="02000503000000020003" pitchFamily="50" charset="0"/>
              </a:rPr>
              <a:t>Relationships. Falling out</a:t>
            </a:r>
          </a:p>
          <a:p>
            <a:endParaRPr lang="en-GB" sz="3200" i="1" u="sng" dirty="0" smtClean="0">
              <a:latin typeface="Letter-join No-Lead 1" panose="02000503000000020003" pitchFamily="50" charset="0"/>
            </a:endParaRPr>
          </a:p>
          <a:p>
            <a:r>
              <a:rPr lang="en-GB" sz="2400" dirty="0" smtClean="0">
                <a:latin typeface="Letter-join No-Lead 1" panose="02000503000000020003" pitchFamily="50" charset="0"/>
              </a:rPr>
              <a:t>What would you do in each of these scenarios?</a:t>
            </a:r>
          </a:p>
          <a:p>
            <a:endParaRPr lang="en-GB" sz="2400" dirty="0" smtClean="0">
              <a:latin typeface="Letter-join No-Lead 1" panose="02000503000000020003" pitchFamily="50" charset="0"/>
            </a:endParaRPr>
          </a:p>
          <a:p>
            <a:r>
              <a:rPr lang="en-GB" sz="2400" dirty="0" smtClean="0">
                <a:latin typeface="Letter-join No-Lead 1" panose="02000503000000020003" pitchFamily="50" charset="0"/>
              </a:rPr>
              <a:t>What could you do to stop the falling out or argument getting worse?</a:t>
            </a:r>
          </a:p>
        </p:txBody>
      </p:sp>
      <p:pic>
        <p:nvPicPr>
          <p:cNvPr id="2" name="Picture 1"/>
          <p:cNvPicPr>
            <a:picLocks noChangeAspect="1"/>
          </p:cNvPicPr>
          <p:nvPr/>
        </p:nvPicPr>
        <p:blipFill>
          <a:blip r:embed="rId2"/>
          <a:stretch>
            <a:fillRect/>
          </a:stretch>
        </p:blipFill>
        <p:spPr>
          <a:xfrm>
            <a:off x="4024018" y="1076983"/>
            <a:ext cx="8002117" cy="5639587"/>
          </a:xfrm>
          <a:prstGeom prst="rect">
            <a:avLst/>
          </a:prstGeom>
        </p:spPr>
      </p:pic>
    </p:spTree>
    <p:extLst>
      <p:ext uri="{BB962C8B-B14F-4D97-AF65-F5344CB8AC3E}">
        <p14:creationId xmlns:p14="http://schemas.microsoft.com/office/powerpoint/2010/main" val="3045628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053995" y="286831"/>
            <a:ext cx="590514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PE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038115" y="1179515"/>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980762" y="1056272"/>
            <a:ext cx="5880996" cy="5769190"/>
          </a:xfrm>
          <a:prstGeom prst="rect">
            <a:avLst/>
          </a:prstGeom>
        </p:spPr>
      </p:pic>
    </p:spTree>
    <p:extLst>
      <p:ext uri="{BB962C8B-B14F-4D97-AF65-F5344CB8AC3E}">
        <p14:creationId xmlns:p14="http://schemas.microsoft.com/office/powerpoint/2010/main" val="320176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605427" y="286831"/>
            <a:ext cx="480227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Box 11"/>
          <p:cNvSpPr txBox="1"/>
          <p:nvPr/>
        </p:nvSpPr>
        <p:spPr>
          <a:xfrm>
            <a:off x="874640" y="1100822"/>
            <a:ext cx="4376629" cy="4893647"/>
          </a:xfrm>
          <a:prstGeom prst="rect">
            <a:avLst/>
          </a:prstGeom>
          <a:noFill/>
        </p:spPr>
        <p:txBody>
          <a:bodyPr wrap="square" rtlCol="0">
            <a:spAutoFit/>
          </a:bodyPr>
          <a:lstStyle/>
          <a:p>
            <a:r>
              <a:rPr lang="en-GB" sz="2400" dirty="0" smtClean="0">
                <a:latin typeface="Letter-join No-Lead 1" panose="02000503000000020003" pitchFamily="50" charset="0"/>
              </a:rPr>
              <a:t>Collective worship from our friend Mr </a:t>
            </a:r>
            <a:r>
              <a:rPr lang="en-GB" sz="2400" dirty="0" err="1" smtClean="0">
                <a:latin typeface="Letter-join No-Lead 1" panose="02000503000000020003" pitchFamily="50" charset="0"/>
              </a:rPr>
              <a:t>Buckeridge</a:t>
            </a:r>
            <a:r>
              <a:rPr lang="en-GB" sz="2400" dirty="0" smtClean="0">
                <a:latin typeface="Letter-join No-Lead 1" panose="02000503000000020003" pitchFamily="50" charset="0"/>
              </a:rPr>
              <a:t>. </a:t>
            </a:r>
            <a:r>
              <a:rPr lang="en-GB" sz="2400" dirty="0">
                <a:latin typeface="Letter-join No-Lead 1" panose="02000503000000020003" pitchFamily="50" charset="0"/>
              </a:rPr>
              <a:t>This week we continue looking at the subject of compassion, this time through the meeting of Jesus with Blind </a:t>
            </a:r>
            <a:r>
              <a:rPr lang="en-GB" sz="2400" dirty="0" err="1">
                <a:latin typeface="Letter-join No-Lead 1" panose="02000503000000020003" pitchFamily="50" charset="0"/>
              </a:rPr>
              <a:t>Bartimaeus</a:t>
            </a:r>
            <a:r>
              <a:rPr lang="en-GB" sz="2400" dirty="0">
                <a:latin typeface="Letter-join No-Lead 1" panose="02000503000000020003" pitchFamily="50" charset="0"/>
              </a:rPr>
              <a:t> </a:t>
            </a:r>
            <a:br>
              <a:rPr lang="en-GB" sz="2400" dirty="0">
                <a:latin typeface="Letter-join No-Lead 1" panose="02000503000000020003" pitchFamily="50" charset="0"/>
              </a:rPr>
            </a:br>
            <a:r>
              <a:rPr lang="en-GB" sz="2400" dirty="0" smtClean="0">
                <a:latin typeface="Letter-join No-Lead 1" panose="02000503000000020003" pitchFamily="50" charset="0"/>
              </a:rPr>
              <a:t>doing </a:t>
            </a:r>
            <a:r>
              <a:rPr lang="en-GB" sz="2400" dirty="0">
                <a:latin typeface="Letter-join No-Lead 1" panose="02000503000000020003" pitchFamily="50" charset="0"/>
              </a:rPr>
              <a:t>something </a:t>
            </a:r>
            <a:r>
              <a:rPr lang="en-GB" sz="2400" dirty="0" smtClean="0">
                <a:latin typeface="Letter-join No-Lead 1" panose="02000503000000020003" pitchFamily="50" charset="0"/>
              </a:rPr>
              <a:t>to help. </a:t>
            </a:r>
          </a:p>
          <a:p>
            <a:r>
              <a:rPr lang="en-GB" sz="2400" dirty="0">
                <a:latin typeface="Letter-join No-Lead 1" panose="02000503000000020003" pitchFamily="50" charset="0"/>
                <a:hlinkClick r:id="rId2"/>
              </a:rPr>
              <a:t>https://</a:t>
            </a:r>
            <a:r>
              <a:rPr lang="en-GB" sz="2400" dirty="0" smtClean="0">
                <a:latin typeface="Letter-join No-Lead 1" panose="02000503000000020003" pitchFamily="50" charset="0"/>
                <a:hlinkClick r:id="rId2"/>
              </a:rPr>
              <a:t>www.youtube.com/watch?v=sNqhE-XoPKU&amp;feature=youtu.be</a:t>
            </a:r>
            <a:endParaRPr lang="en-GB" sz="2400" dirty="0" smtClean="0">
              <a:latin typeface="Letter-join No-Lead 1" panose="02000503000000020003" pitchFamily="50" charset="0"/>
            </a:endParaRPr>
          </a:p>
          <a:p>
            <a:r>
              <a:rPr lang="en-GB" sz="2400" dirty="0" smtClean="0">
                <a:latin typeface="Letter-join No-Lead 1" panose="02000503000000020003" pitchFamily="50" charset="0"/>
              </a:rPr>
              <a:t>Picture news- please look on our website weekly for the latest picture news. </a:t>
            </a:r>
            <a:endParaRPr lang="en-GB" sz="2400" dirty="0">
              <a:latin typeface="Letter-join No-Lead 1" panose="02000503000000020003" pitchFamily="50" charset="0"/>
            </a:endParaRPr>
          </a:p>
        </p:txBody>
      </p:sp>
      <p:sp>
        <p:nvSpPr>
          <p:cNvPr id="2" name="Rectangle 1"/>
          <p:cNvSpPr/>
          <p:nvPr/>
        </p:nvSpPr>
        <p:spPr>
          <a:xfrm>
            <a:off x="5691757" y="4925904"/>
            <a:ext cx="6096000" cy="1292662"/>
          </a:xfrm>
          <a:prstGeom prst="rect">
            <a:avLst/>
          </a:prstGeom>
        </p:spPr>
        <p:txBody>
          <a:bodyPr>
            <a:spAutoFit/>
          </a:bodyPr>
          <a:lstStyle/>
          <a:p>
            <a:r>
              <a:rPr lang="en-GB" sz="2400" dirty="0" smtClean="0">
                <a:solidFill>
                  <a:srgbClr val="000000"/>
                </a:solidFill>
                <a:latin typeface="Letter-join No-Lead 1" panose="02000503000000020003" pitchFamily="50" charset="0"/>
              </a:rPr>
              <a:t>Challenge </a:t>
            </a:r>
            <a:endParaRPr lang="en-GB" sz="2400" dirty="0">
              <a:solidFill>
                <a:srgbClr val="000000"/>
              </a:solidFill>
              <a:latin typeface="Letter-join No-Lead 1" panose="02000503000000020003" pitchFamily="50" charset="0"/>
            </a:endParaRPr>
          </a:p>
          <a:p>
            <a:r>
              <a:rPr lang="en-GB" dirty="0">
                <a:solidFill>
                  <a:srgbClr val="000000"/>
                </a:solidFill>
                <a:latin typeface="Letter-join No-Lead 1" panose="02000503000000020003" pitchFamily="50" charset="0"/>
              </a:rPr>
              <a:t>Can you find out about and create a fact file from a person influential to the black civil rights movement e.g. Rosa Parks or Martin Luther King? </a:t>
            </a:r>
            <a:endParaRPr lang="en-GB" dirty="0">
              <a:latin typeface="Letter-join No-Lead 1" panose="02000503000000020003"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046" y="1343103"/>
            <a:ext cx="5077222" cy="3354593"/>
          </a:xfrm>
          <a:prstGeom prst="rect">
            <a:avLst/>
          </a:prstGeom>
        </p:spPr>
      </p:pic>
    </p:spTree>
    <p:extLst>
      <p:ext uri="{BB962C8B-B14F-4D97-AF65-F5344CB8AC3E}">
        <p14:creationId xmlns:p14="http://schemas.microsoft.com/office/powerpoint/2010/main" val="72719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1743" y="286831"/>
            <a:ext cx="1203662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Non Screen Activities </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581060" y="5193882"/>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857101" y="3349003"/>
            <a:ext cx="2314898" cy="2572109"/>
          </a:xfrm>
          <a:prstGeom prst="rect">
            <a:avLst/>
          </a:prstGeom>
        </p:spPr>
      </p:pic>
      <p:pic>
        <p:nvPicPr>
          <p:cNvPr id="3" name="Picture 2"/>
          <p:cNvPicPr>
            <a:picLocks noChangeAspect="1"/>
          </p:cNvPicPr>
          <p:nvPr/>
        </p:nvPicPr>
        <p:blipFill>
          <a:blip r:embed="rId3"/>
          <a:stretch>
            <a:fillRect/>
          </a:stretch>
        </p:blipFill>
        <p:spPr>
          <a:xfrm>
            <a:off x="3312618" y="1286962"/>
            <a:ext cx="2276793" cy="2562583"/>
          </a:xfrm>
          <a:prstGeom prst="rect">
            <a:avLst/>
          </a:prstGeom>
        </p:spPr>
      </p:pic>
      <p:pic>
        <p:nvPicPr>
          <p:cNvPr id="4" name="Picture 3"/>
          <p:cNvPicPr>
            <a:picLocks noChangeAspect="1"/>
          </p:cNvPicPr>
          <p:nvPr/>
        </p:nvPicPr>
        <p:blipFill>
          <a:blip r:embed="rId4"/>
          <a:stretch>
            <a:fillRect/>
          </a:stretch>
        </p:blipFill>
        <p:spPr>
          <a:xfrm>
            <a:off x="8195073" y="1390225"/>
            <a:ext cx="2314898" cy="2562583"/>
          </a:xfrm>
          <a:prstGeom prst="rect">
            <a:avLst/>
          </a:prstGeom>
        </p:spPr>
      </p:pic>
      <p:pic>
        <p:nvPicPr>
          <p:cNvPr id="8" name="Picture 7"/>
          <p:cNvPicPr>
            <a:picLocks noChangeAspect="1"/>
          </p:cNvPicPr>
          <p:nvPr/>
        </p:nvPicPr>
        <p:blipFill>
          <a:blip r:embed="rId5"/>
          <a:stretch>
            <a:fillRect/>
          </a:stretch>
        </p:blipFill>
        <p:spPr>
          <a:xfrm>
            <a:off x="5730030" y="3331363"/>
            <a:ext cx="2324424" cy="2553056"/>
          </a:xfrm>
          <a:prstGeom prst="rect">
            <a:avLst/>
          </a:prstGeom>
        </p:spPr>
      </p:pic>
    </p:spTree>
    <p:extLst>
      <p:ext uri="{BB962C8B-B14F-4D97-AF65-F5344CB8AC3E}">
        <p14:creationId xmlns:p14="http://schemas.microsoft.com/office/powerpoint/2010/main" val="51824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83101" y="196818"/>
            <a:ext cx="944136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TextBox 8">
            <a:extLst>
              <a:ext uri="{FF2B5EF4-FFF2-40B4-BE49-F238E27FC236}">
                <a16:creationId xmlns:a16="http://schemas.microsoft.com/office/drawing/2014/main" id="{B3D25008-87B7-4016-ADE0-F61BC28891E5}"/>
              </a:ext>
            </a:extLst>
          </p:cNvPr>
          <p:cNvSpPr txBox="1"/>
          <p:nvPr/>
        </p:nvSpPr>
        <p:spPr>
          <a:xfrm>
            <a:off x="1273175" y="866580"/>
            <a:ext cx="10192143" cy="400110"/>
          </a:xfrm>
          <a:prstGeom prst="rect">
            <a:avLst/>
          </a:prstGeom>
          <a:noFill/>
        </p:spPr>
        <p:txBody>
          <a:bodyPr wrap="square" rtlCol="0">
            <a:spAutoFit/>
          </a:bodyPr>
          <a:lstStyle/>
          <a:p>
            <a:r>
              <a:rPr lang="en-GB" sz="2000" dirty="0" smtClean="0">
                <a:latin typeface="Letter-join No-Lead 1" panose="02000503000000020003" pitchFamily="50" charset="0"/>
              </a:rPr>
              <a:t>Use your knowledge of division and multiplication to find the answers</a:t>
            </a:r>
          </a:p>
        </p:txBody>
      </p:sp>
      <p:pic>
        <p:nvPicPr>
          <p:cNvPr id="3" name="Picture 2"/>
          <p:cNvPicPr>
            <a:picLocks noChangeAspect="1"/>
          </p:cNvPicPr>
          <p:nvPr/>
        </p:nvPicPr>
        <p:blipFill>
          <a:blip r:embed="rId2"/>
          <a:stretch>
            <a:fillRect/>
          </a:stretch>
        </p:blipFill>
        <p:spPr>
          <a:xfrm>
            <a:off x="966340" y="2418420"/>
            <a:ext cx="4744112" cy="3210373"/>
          </a:xfrm>
          <a:prstGeom prst="rect">
            <a:avLst/>
          </a:prstGeom>
        </p:spPr>
      </p:pic>
      <p:pic>
        <p:nvPicPr>
          <p:cNvPr id="4" name="Picture 3"/>
          <p:cNvPicPr>
            <a:picLocks noChangeAspect="1"/>
          </p:cNvPicPr>
          <p:nvPr/>
        </p:nvPicPr>
        <p:blipFill>
          <a:blip r:embed="rId3"/>
          <a:stretch>
            <a:fillRect/>
          </a:stretch>
        </p:blipFill>
        <p:spPr>
          <a:xfrm>
            <a:off x="5710452" y="2418420"/>
            <a:ext cx="4715533" cy="3229426"/>
          </a:xfrm>
          <a:prstGeom prst="rect">
            <a:avLst/>
          </a:prstGeom>
        </p:spPr>
      </p:pic>
    </p:spTree>
    <p:extLst>
      <p:ext uri="{BB962C8B-B14F-4D97-AF65-F5344CB8AC3E}">
        <p14:creationId xmlns:p14="http://schemas.microsoft.com/office/powerpoint/2010/main" val="213056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a:extLst>
              <a:ext uri="{FF2B5EF4-FFF2-40B4-BE49-F238E27FC236}">
                <a16:creationId xmlns:a16="http://schemas.microsoft.com/office/drawing/2014/main" id="{E6AC9028-2FB5-4F8B-982D-28553FCC52B1}"/>
              </a:ext>
              <a:ext uri="{C183D7F6-B498-43B3-948B-1728B52AA6E4}">
                <adec:decorative xmlns="" xmlns:adec="http://schemas.microsoft.com/office/drawing/2017/decorative" val="1"/>
              </a:ext>
            </a:extLst>
          </p:cNvPr>
          <p:cNvGrpSpPr>
            <a:grpSpLocks noChangeAspect="1"/>
          </p:cNvGrpSpPr>
          <p:nvPr/>
        </p:nvGrpSpPr>
        <p:grpSpPr>
          <a:xfrm rot="20739652">
            <a:off x="9220579" y="1964194"/>
            <a:ext cx="1869565" cy="1533043"/>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4"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192" name="TextBox 19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smtClean="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
        <p:nvSpPr>
          <p:cNvPr id="10" name="Rectangle 9">
            <a:extLst>
              <a:ext uri="{FF2B5EF4-FFF2-40B4-BE49-F238E27FC236}">
                <a16:creationId xmlns:a16="http://schemas.microsoft.com/office/drawing/2014/main" id="{198BB51F-5BCA-4F04-8718-7182FC62952C}"/>
              </a:ext>
            </a:extLst>
          </p:cNvPr>
          <p:cNvSpPr/>
          <p:nvPr/>
        </p:nvSpPr>
        <p:spPr>
          <a:xfrm>
            <a:off x="-12711" y="180582"/>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425D4109-DACF-4E0C-B7FB-33F64C5E0615}"/>
              </a:ext>
            </a:extLst>
          </p:cNvPr>
          <p:cNvSpPr txBox="1"/>
          <p:nvPr/>
        </p:nvSpPr>
        <p:spPr>
          <a:xfrm>
            <a:off x="124582" y="804685"/>
            <a:ext cx="11919372" cy="1354217"/>
          </a:xfrm>
          <a:prstGeom prst="rect">
            <a:avLst/>
          </a:prstGeom>
          <a:noFill/>
        </p:spPr>
        <p:txBody>
          <a:bodyPr wrap="square" rtlCol="0">
            <a:spAutoFit/>
          </a:bodyPr>
          <a:lstStyle/>
          <a:p>
            <a:r>
              <a:rPr lang="en-GB" sz="1600" b="1" u="sng" dirty="0" smtClean="0">
                <a:latin typeface="Letter-join No-Lead 1" panose="02000503000000020003" pitchFamily="50" charset="0"/>
                <a:cs typeface="Cavolini" panose="03000502040302020204" pitchFamily="66" charset="0"/>
              </a:rPr>
              <a:t>Position and Direction</a:t>
            </a:r>
          </a:p>
          <a:p>
            <a:r>
              <a:rPr lang="en-GB" sz="1600" dirty="0" smtClean="0">
                <a:latin typeface="Letter-join No-Lead 1" panose="02000503000000020003" pitchFamily="50" charset="0"/>
                <a:cs typeface="Cavolini" panose="03000502040302020204" pitchFamily="66" charset="0"/>
              </a:rPr>
              <a:t>Children in Year Two should </a:t>
            </a:r>
            <a:r>
              <a:rPr lang="en-GB" sz="1600" dirty="0">
                <a:latin typeface="Letter-join No-Lead 1" panose="02000503000000020003" pitchFamily="50" charset="0"/>
              </a:rPr>
              <a:t>u</a:t>
            </a:r>
            <a:r>
              <a:rPr lang="en-GB" sz="1600" dirty="0" smtClean="0">
                <a:latin typeface="Letter-join No-Lead 1" panose="02000503000000020003" pitchFamily="50" charset="0"/>
              </a:rPr>
              <a:t>se </a:t>
            </a:r>
            <a:r>
              <a:rPr lang="en-GB" sz="1600" dirty="0">
                <a:latin typeface="Letter-join No-Lead 1" panose="02000503000000020003" pitchFamily="50" charset="0"/>
              </a:rPr>
              <a:t>mathematical vocabulary to describe position, direction and movement, including movement in a straight line and distinguishing between rotation as a turn and in terms of right angles for quarter, half and three-quarter turns (clockwise and anti-clockwise)</a:t>
            </a:r>
          </a:p>
          <a:p>
            <a:endParaRPr lang="en-GB" sz="1600" dirty="0">
              <a:latin typeface="Letter-join No-Lead 1" panose="02000503000000020003" pitchFamily="50" charset="0"/>
              <a:cs typeface="Cavolini" panose="03000502040302020204" pitchFamily="66" charset="0"/>
            </a:endParaRPr>
          </a:p>
        </p:txBody>
      </p:sp>
      <p:sp>
        <p:nvSpPr>
          <p:cNvPr id="2" name="TextBox 1"/>
          <p:cNvSpPr txBox="1"/>
          <p:nvPr/>
        </p:nvSpPr>
        <p:spPr>
          <a:xfrm>
            <a:off x="2262197" y="1756565"/>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1</a:t>
            </a:r>
            <a:endParaRPr lang="en-GB" dirty="0">
              <a:latin typeface="Letterjoin-Air Plus 1" panose="02000805000000020003" pitchFamily="50" charset="0"/>
            </a:endParaRPr>
          </a:p>
        </p:txBody>
      </p:sp>
      <p:sp>
        <p:nvSpPr>
          <p:cNvPr id="5" name="TextBox 4"/>
          <p:cNvSpPr txBox="1"/>
          <p:nvPr/>
        </p:nvSpPr>
        <p:spPr>
          <a:xfrm>
            <a:off x="9132855" y="3764870"/>
            <a:ext cx="3126364" cy="2031325"/>
          </a:xfrm>
          <a:prstGeom prst="rect">
            <a:avLst/>
          </a:prstGeom>
          <a:noFill/>
        </p:spPr>
        <p:txBody>
          <a:bodyPr wrap="square" rtlCol="0">
            <a:spAutoFit/>
          </a:bodyPr>
          <a:lstStyle/>
          <a:p>
            <a:r>
              <a:rPr lang="en-GB" dirty="0" smtClean="0">
                <a:latin typeface="Letter-join No-Lead 1" panose="02000503000000020003" pitchFamily="50" charset="0"/>
              </a:rPr>
              <a:t>What does clockwise mean?</a:t>
            </a:r>
          </a:p>
          <a:p>
            <a:endParaRPr lang="en-GB" dirty="0">
              <a:latin typeface="Letter-join No-Lead 1" panose="02000503000000020003" pitchFamily="50" charset="0"/>
            </a:endParaRPr>
          </a:p>
          <a:p>
            <a:r>
              <a:rPr lang="en-GB" dirty="0" smtClean="0">
                <a:latin typeface="Letter-join No-Lead 1" panose="02000503000000020003" pitchFamily="50" charset="0"/>
              </a:rPr>
              <a:t>What does anti-clockwise mean?</a:t>
            </a:r>
            <a:endParaRPr lang="en-GB" dirty="0">
              <a:latin typeface="Letter-join No-Lead 1" panose="02000503000000020003" pitchFamily="50" charset="0"/>
            </a:endParaRPr>
          </a:p>
          <a:p>
            <a:endParaRPr lang="en-GB" dirty="0">
              <a:latin typeface="Letter-join No-Lead 1" panose="02000503000000020003" pitchFamily="50" charset="0"/>
            </a:endParaRPr>
          </a:p>
          <a:p>
            <a:r>
              <a:rPr lang="en-GB" dirty="0" smtClean="0">
                <a:latin typeface="Letter-join No-Lead 1" panose="02000503000000020003" pitchFamily="50" charset="0"/>
              </a:rPr>
              <a:t>How else could the object have been turned?</a:t>
            </a:r>
          </a:p>
        </p:txBody>
      </p:sp>
      <p:pic>
        <p:nvPicPr>
          <p:cNvPr id="7" name="Picture 6"/>
          <p:cNvPicPr>
            <a:picLocks noChangeAspect="1"/>
          </p:cNvPicPr>
          <p:nvPr/>
        </p:nvPicPr>
        <p:blipFill>
          <a:blip r:embed="rId2"/>
          <a:stretch>
            <a:fillRect/>
          </a:stretch>
        </p:blipFill>
        <p:spPr>
          <a:xfrm>
            <a:off x="148045" y="2018385"/>
            <a:ext cx="3733304" cy="4646371"/>
          </a:xfrm>
          <a:prstGeom prst="rect">
            <a:avLst/>
          </a:prstGeom>
        </p:spPr>
      </p:pic>
      <p:pic>
        <p:nvPicPr>
          <p:cNvPr id="30" name="Picture 29"/>
          <p:cNvPicPr>
            <a:picLocks noChangeAspect="1"/>
          </p:cNvPicPr>
          <p:nvPr/>
        </p:nvPicPr>
        <p:blipFill>
          <a:blip r:embed="rId3"/>
          <a:stretch>
            <a:fillRect/>
          </a:stretch>
        </p:blipFill>
        <p:spPr>
          <a:xfrm>
            <a:off x="4925477" y="1912356"/>
            <a:ext cx="3553321" cy="4858428"/>
          </a:xfrm>
          <a:prstGeom prst="rect">
            <a:avLst/>
          </a:prstGeom>
        </p:spPr>
      </p:pic>
      <p:sp>
        <p:nvSpPr>
          <p:cNvPr id="31" name="TextBox 30"/>
          <p:cNvSpPr txBox="1"/>
          <p:nvPr/>
        </p:nvSpPr>
        <p:spPr>
          <a:xfrm>
            <a:off x="6102920" y="1636442"/>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2</a:t>
            </a:r>
            <a:endParaRPr lang="en-GB" dirty="0">
              <a:latin typeface="Letterjoin-Air Plus 1" panose="02000805000000020003" pitchFamily="50" charset="0"/>
            </a:endParaRPr>
          </a:p>
        </p:txBody>
      </p:sp>
    </p:spTree>
    <p:extLst>
      <p:ext uri="{BB962C8B-B14F-4D97-AF65-F5344CB8AC3E}">
        <p14:creationId xmlns:p14="http://schemas.microsoft.com/office/powerpoint/2010/main" val="50687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74290" y="21016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67248" y="197733"/>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8" name="TextBox 37"/>
          <p:cNvSpPr txBox="1"/>
          <p:nvPr/>
        </p:nvSpPr>
        <p:spPr>
          <a:xfrm>
            <a:off x="5676865" y="959684"/>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4</a:t>
            </a:r>
            <a:endParaRPr lang="en-GB" dirty="0">
              <a:latin typeface="Letterjoin-Air Plus 1" panose="02000805000000020003" pitchFamily="50" charset="0"/>
            </a:endParaRPr>
          </a:p>
        </p:txBody>
      </p:sp>
      <p:sp>
        <p:nvSpPr>
          <p:cNvPr id="22" name="TextBox 21"/>
          <p:cNvSpPr txBox="1"/>
          <p:nvPr/>
        </p:nvSpPr>
        <p:spPr>
          <a:xfrm>
            <a:off x="1551274" y="962788"/>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3</a:t>
            </a:r>
            <a:endParaRPr lang="en-GB" dirty="0">
              <a:latin typeface="Letterjoin-Air Plus 1" panose="02000805000000020003" pitchFamily="50" charset="0"/>
            </a:endParaRPr>
          </a:p>
        </p:txBody>
      </p:sp>
      <p:sp>
        <p:nvSpPr>
          <p:cNvPr id="23" name="TextBox 22"/>
          <p:cNvSpPr txBox="1"/>
          <p:nvPr/>
        </p:nvSpPr>
        <p:spPr>
          <a:xfrm>
            <a:off x="8905388" y="2041649"/>
            <a:ext cx="3126364" cy="1477328"/>
          </a:xfrm>
          <a:prstGeom prst="rect">
            <a:avLst/>
          </a:prstGeom>
          <a:noFill/>
        </p:spPr>
        <p:txBody>
          <a:bodyPr wrap="square" rtlCol="0">
            <a:spAutoFit/>
          </a:bodyPr>
          <a:lstStyle/>
          <a:p>
            <a:r>
              <a:rPr lang="en-GB" dirty="0" smtClean="0">
                <a:latin typeface="Letter-join No-Lead 1" panose="02000503000000020003" pitchFamily="50" charset="0"/>
              </a:rPr>
              <a:t>How far has the shape been turned?</a:t>
            </a:r>
          </a:p>
          <a:p>
            <a:endParaRPr lang="en-GB" dirty="0">
              <a:latin typeface="Letter-join No-Lead 1" panose="02000503000000020003" pitchFamily="50" charset="0"/>
            </a:endParaRPr>
          </a:p>
          <a:p>
            <a:r>
              <a:rPr lang="en-GB" dirty="0" smtClean="0">
                <a:latin typeface="Letter-join No-Lead 1" panose="02000503000000020003" pitchFamily="50" charset="0"/>
              </a:rPr>
              <a:t>How would the shape look if Anna was correct?</a:t>
            </a:r>
          </a:p>
        </p:txBody>
      </p:sp>
      <p:pic>
        <p:nvPicPr>
          <p:cNvPr id="24" name="Picture 23"/>
          <p:cNvPicPr>
            <a:picLocks noChangeAspect="1"/>
          </p:cNvPicPr>
          <p:nvPr/>
        </p:nvPicPr>
        <p:blipFill>
          <a:blip r:embed="rId2"/>
          <a:stretch>
            <a:fillRect/>
          </a:stretch>
        </p:blipFill>
        <p:spPr>
          <a:xfrm>
            <a:off x="4636488" y="1385311"/>
            <a:ext cx="3769876" cy="5015668"/>
          </a:xfrm>
          <a:prstGeom prst="rect">
            <a:avLst/>
          </a:prstGeom>
        </p:spPr>
      </p:pic>
      <p:pic>
        <p:nvPicPr>
          <p:cNvPr id="25" name="Picture 24"/>
          <p:cNvPicPr>
            <a:picLocks noChangeAspect="1"/>
          </p:cNvPicPr>
          <p:nvPr/>
        </p:nvPicPr>
        <p:blipFill>
          <a:blip r:embed="rId3"/>
          <a:stretch>
            <a:fillRect/>
          </a:stretch>
        </p:blipFill>
        <p:spPr>
          <a:xfrm>
            <a:off x="612722" y="1459663"/>
            <a:ext cx="3524742" cy="4963218"/>
          </a:xfrm>
          <a:prstGeom prst="rect">
            <a:avLst/>
          </a:prstGeom>
        </p:spPr>
      </p:pic>
    </p:spTree>
    <p:extLst>
      <p:ext uri="{BB962C8B-B14F-4D97-AF65-F5344CB8AC3E}">
        <p14:creationId xmlns:p14="http://schemas.microsoft.com/office/powerpoint/2010/main" val="292077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74290" y="21016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67248" y="197733"/>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8" name="TextBox 37"/>
          <p:cNvSpPr txBox="1"/>
          <p:nvPr/>
        </p:nvSpPr>
        <p:spPr>
          <a:xfrm>
            <a:off x="5415607" y="981470"/>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a:t>
            </a:r>
            <a:r>
              <a:rPr lang="en-GB" dirty="0">
                <a:latin typeface="Letterjoin-Air Plus 1" panose="02000805000000020003" pitchFamily="50" charset="0"/>
              </a:rPr>
              <a:t>5</a:t>
            </a:r>
          </a:p>
        </p:txBody>
      </p:sp>
      <p:pic>
        <p:nvPicPr>
          <p:cNvPr id="30" name="Picture 29"/>
          <p:cNvPicPr>
            <a:picLocks noChangeAspect="1"/>
          </p:cNvPicPr>
          <p:nvPr/>
        </p:nvPicPr>
        <p:blipFill>
          <a:blip r:embed="rId2"/>
          <a:stretch>
            <a:fillRect/>
          </a:stretch>
        </p:blipFill>
        <p:spPr>
          <a:xfrm>
            <a:off x="1767053" y="1385311"/>
            <a:ext cx="8637483" cy="5587030"/>
          </a:xfrm>
          <a:prstGeom prst="rect">
            <a:avLst/>
          </a:prstGeom>
        </p:spPr>
      </p:pic>
    </p:spTree>
    <p:extLst>
      <p:ext uri="{BB962C8B-B14F-4D97-AF65-F5344CB8AC3E}">
        <p14:creationId xmlns:p14="http://schemas.microsoft.com/office/powerpoint/2010/main" val="370783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1152428" y="106084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9" name="TextBox 38">
            <a:extLst>
              <a:ext uri="{FF2B5EF4-FFF2-40B4-BE49-F238E27FC236}">
                <a16:creationId xmlns:a16="http://schemas.microsoft.com/office/drawing/2014/main" id="{273C07E5-7D33-46A6-A57B-1CB21BFDBEB1}"/>
              </a:ext>
            </a:extLst>
          </p:cNvPr>
          <p:cNvSpPr txBox="1"/>
          <p:nvPr/>
        </p:nvSpPr>
        <p:spPr>
          <a:xfrm>
            <a:off x="2571758" y="1097254"/>
            <a:ext cx="8638027" cy="646331"/>
          </a:xfrm>
          <a:prstGeom prst="rect">
            <a:avLst/>
          </a:prstGeom>
          <a:noFill/>
        </p:spPr>
        <p:txBody>
          <a:bodyPr wrap="square" rtlCol="0">
            <a:spAutoFit/>
          </a:bodyPr>
          <a:lstStyle/>
          <a:p>
            <a:r>
              <a:rPr lang="en-GB" sz="1200" b="1" u="sng" dirty="0" smtClean="0">
                <a:latin typeface="Letterjoin-Air Plus 1" panose="02000805000000020003" pitchFamily="50" charset="0"/>
                <a:cs typeface="Cavolini" panose="03000502040302020204" pitchFamily="66" charset="0"/>
              </a:rPr>
              <a:t>Create a shape poem</a:t>
            </a:r>
          </a:p>
          <a:p>
            <a:r>
              <a:rPr lang="en-GB" sz="1200" b="1" dirty="0" smtClean="0">
                <a:latin typeface="Letterjoin-Air Plus 1" panose="02000805000000020003" pitchFamily="50" charset="0"/>
                <a:cs typeface="Cavolini" panose="03000502040302020204" pitchFamily="66" charset="0"/>
              </a:rPr>
              <a:t>Can you create a shape poem all about summer. Think about what you like about summer, what can you do in summer?</a:t>
            </a:r>
            <a:endParaRPr lang="en-GB" sz="1200" dirty="0" smtClean="0">
              <a:latin typeface="Letterjoin-Air Plus 1" panose="02000805000000020003" pitchFamily="50" charset="0"/>
              <a:cs typeface="Cavolini" panose="03000502040302020204" pitchFamily="66" charset="0"/>
            </a:endParaRPr>
          </a:p>
        </p:txBody>
      </p:sp>
      <p:sp>
        <p:nvSpPr>
          <p:cNvPr id="9" name="TextBox 8">
            <a:extLst>
              <a:ext uri="{FF2B5EF4-FFF2-40B4-BE49-F238E27FC236}">
                <a16:creationId xmlns:a16="http://schemas.microsoft.com/office/drawing/2014/main" id="{B3D25008-87B7-4016-ADE0-F61BC28891E5}"/>
              </a:ext>
            </a:extLst>
          </p:cNvPr>
          <p:cNvSpPr txBox="1"/>
          <p:nvPr/>
        </p:nvSpPr>
        <p:spPr>
          <a:xfrm>
            <a:off x="6230497" y="2179796"/>
            <a:ext cx="5387457" cy="446276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Day 1 – Create an ideas map for what you wish to include in your poem</a:t>
            </a:r>
          </a:p>
          <a:p>
            <a:endParaRPr lang="en-GB" sz="1400" dirty="0">
              <a:latin typeface="Letterjoin-Air Plus 1" panose="02000805000000020003" pitchFamily="50" charset="0"/>
              <a:cs typeface="Cavolini" panose="03000502040302020204" pitchFamily="66" charset="0"/>
            </a:endParaRPr>
          </a:p>
          <a:p>
            <a:r>
              <a:rPr lang="en-GB" sz="1400" dirty="0" smtClean="0">
                <a:latin typeface="Letterjoin-Air Plus 1" panose="02000805000000020003" pitchFamily="50" charset="0"/>
                <a:cs typeface="Cavolini" panose="03000502040302020204" pitchFamily="66" charset="0"/>
              </a:rPr>
              <a:t>Day 2 – Verbally build each of your ideas into a sequence of sentences. Include adjectives, feelings, conjunctions, commas in a list and suffixes (e.g. amazement, hopeless) Draft the </a:t>
            </a:r>
            <a:r>
              <a:rPr lang="en-GB" sz="1400" dirty="0" smtClean="0">
                <a:latin typeface="Letterjoin-Air Plus 1" panose="02000805000000020003" pitchFamily="50" charset="0"/>
                <a:cs typeface="Cavolini" panose="03000502040302020204" pitchFamily="66" charset="0"/>
              </a:rPr>
              <a:t>poem. </a:t>
            </a:r>
            <a:r>
              <a:rPr lang="en-GB" sz="1400" dirty="0" smtClean="0">
                <a:latin typeface="Letterjoin-Air Plus 1" panose="02000805000000020003" pitchFamily="50" charset="0"/>
                <a:cs typeface="Cavolini" panose="03000502040302020204" pitchFamily="66" charset="0"/>
              </a:rPr>
              <a:t>Re-read to check your work makes sense. </a:t>
            </a:r>
          </a:p>
          <a:p>
            <a:endParaRPr lang="en-GB" sz="1400" dirty="0">
              <a:latin typeface="Letterjoin-Air Plus 1" panose="02000805000000020003" pitchFamily="50" charset="0"/>
              <a:cs typeface="Cavolini" panose="03000502040302020204" pitchFamily="66" charset="0"/>
            </a:endParaRPr>
          </a:p>
          <a:p>
            <a:r>
              <a:rPr lang="en-GB" sz="1400" dirty="0" smtClean="0">
                <a:latin typeface="Letterjoin-Air Plus 1" panose="02000805000000020003" pitchFamily="50" charset="0"/>
                <a:cs typeface="Cavolini" panose="03000502040302020204" pitchFamily="66" charset="0"/>
              </a:rPr>
              <a:t>Day 3 – The same as Day 2 for the second half of your poem. </a:t>
            </a:r>
          </a:p>
          <a:p>
            <a:endParaRPr lang="en-GB" sz="1400" dirty="0">
              <a:latin typeface="Letterjoin-Air Plus 1" panose="02000805000000020003" pitchFamily="50" charset="0"/>
              <a:cs typeface="Cavolini" panose="03000502040302020204" pitchFamily="66" charset="0"/>
            </a:endParaRPr>
          </a:p>
          <a:p>
            <a:r>
              <a:rPr lang="en-GB" sz="1400" dirty="0" smtClean="0">
                <a:latin typeface="Letterjoin-Air Plus 1" panose="02000805000000020003" pitchFamily="50" charset="0"/>
                <a:cs typeface="Cavolini" panose="03000502040302020204" pitchFamily="66" charset="0"/>
              </a:rPr>
              <a:t>Day 4 – Edit and improve your sentences, Check your spelling, your sentences make sense, punctuation and conjunctions. </a:t>
            </a:r>
          </a:p>
          <a:p>
            <a:endParaRPr lang="en-GB" sz="1400" dirty="0">
              <a:latin typeface="Letterjoin-Air Plus 1" panose="02000805000000020003" pitchFamily="50" charset="0"/>
              <a:cs typeface="Cavolini" panose="03000502040302020204" pitchFamily="66" charset="0"/>
            </a:endParaRPr>
          </a:p>
          <a:p>
            <a:r>
              <a:rPr lang="en-GB" sz="1400" dirty="0" smtClean="0">
                <a:latin typeface="Letterjoin-Air Plus 1" panose="02000805000000020003" pitchFamily="50" charset="0"/>
                <a:cs typeface="Cavolini" panose="03000502040302020204" pitchFamily="66" charset="0"/>
              </a:rPr>
              <a:t>Day 5 – Publish, write up your poem in neat! Copy your edited draft using your best handwriting. Save your work to show me.</a:t>
            </a:r>
          </a:p>
          <a:p>
            <a:endParaRPr lang="en-GB" dirty="0">
              <a:latin typeface="Letterjoin-Air Plus 1" panose="02000805000000020003" pitchFamily="50" charset="0"/>
              <a:cs typeface="Cavolini" panose="03000502040302020204" pitchFamily="66" charset="0"/>
            </a:endParaRPr>
          </a:p>
        </p:txBody>
      </p:sp>
      <p:sp>
        <p:nvSpPr>
          <p:cNvPr id="7" name="TextBox 6"/>
          <p:cNvSpPr txBox="1"/>
          <p:nvPr/>
        </p:nvSpPr>
        <p:spPr>
          <a:xfrm>
            <a:off x="338640" y="2142915"/>
            <a:ext cx="5891857"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Letter-join No-Lead 1" panose="02000503000000020003" pitchFamily="50" charset="0"/>
              </a:rPr>
              <a:t>A shape </a:t>
            </a:r>
            <a:r>
              <a:rPr lang="en-GB" altLang="en-US" sz="1400" dirty="0">
                <a:latin typeface="Letter-join No-Lead 1" panose="02000503000000020003" pitchFamily="50" charset="0"/>
                <a:cs typeface="Arial" panose="020B0604020202020204" pitchFamily="34" charset="0"/>
              </a:rPr>
              <a:t>poem is a poem that describes an object, person or animal.</a:t>
            </a:r>
          </a:p>
          <a:p>
            <a:pPr marL="285750" indent="-285750">
              <a:buFont typeface="Arial" panose="020B0604020202020204" pitchFamily="34" charset="0"/>
              <a:buChar char="•"/>
            </a:pPr>
            <a:endParaRPr lang="en-GB" sz="1400" dirty="0">
              <a:latin typeface="Letter-join No-Lead 1" panose="02000503000000020003" pitchFamily="50" charset="0"/>
              <a:cs typeface="Arial" panose="020B0604020202020204" pitchFamily="34" charset="0"/>
            </a:endParaRPr>
          </a:p>
          <a:p>
            <a:pPr marL="285750" indent="-285750">
              <a:buFont typeface="Arial" panose="020B0604020202020204" pitchFamily="34" charset="0"/>
              <a:buChar char="•"/>
            </a:pPr>
            <a:r>
              <a:rPr lang="en-GB" sz="1400" dirty="0">
                <a:latin typeface="Letter-join No-Lead 1" panose="02000503000000020003" pitchFamily="50" charset="0"/>
                <a:cs typeface="Arial" panose="020B0604020202020204" pitchFamily="34" charset="0"/>
              </a:rPr>
              <a:t>The </a:t>
            </a:r>
            <a:r>
              <a:rPr lang="en-GB" altLang="en-US" sz="1400" dirty="0">
                <a:latin typeface="Letter-join No-Lead 1" panose="02000503000000020003" pitchFamily="50" charset="0"/>
              </a:rPr>
              <a:t>special thing about a shape poem is that the </a:t>
            </a:r>
            <a:br>
              <a:rPr lang="en-GB" altLang="en-US" sz="1400" dirty="0">
                <a:latin typeface="Letter-join No-Lead 1" panose="02000503000000020003" pitchFamily="50" charset="0"/>
              </a:rPr>
            </a:br>
            <a:r>
              <a:rPr lang="en-GB" altLang="en-US" sz="1400" dirty="0">
                <a:latin typeface="Letter-join No-Lead 1" panose="02000503000000020003" pitchFamily="50" charset="0"/>
              </a:rPr>
              <a:t>words of the poem form the shape of the object, </a:t>
            </a:r>
            <a:br>
              <a:rPr lang="en-GB" altLang="en-US" sz="1400" dirty="0">
                <a:latin typeface="Letter-join No-Lead 1" panose="02000503000000020003" pitchFamily="50" charset="0"/>
              </a:rPr>
            </a:br>
            <a:r>
              <a:rPr lang="en-GB" altLang="en-US" sz="1400" dirty="0">
                <a:latin typeface="Letter-join No-Lead 1" panose="02000503000000020003" pitchFamily="50" charset="0"/>
              </a:rPr>
              <a:t>person or animal being described.</a:t>
            </a:r>
          </a:p>
          <a:p>
            <a:pPr marL="285750" indent="-285750">
              <a:buFont typeface="Arial" panose="020B0604020202020204" pitchFamily="34" charset="0"/>
              <a:buChar char="•"/>
            </a:pPr>
            <a:endParaRPr lang="en-GB" sz="1400" dirty="0">
              <a:latin typeface="Letter-join No-Lead 1" panose="02000503000000020003" pitchFamily="50" charset="0"/>
            </a:endParaRPr>
          </a:p>
          <a:p>
            <a:pPr marL="285750" indent="-285750">
              <a:buFont typeface="Arial" panose="020B0604020202020204" pitchFamily="34" charset="0"/>
              <a:buChar char="•"/>
            </a:pPr>
            <a:r>
              <a:rPr lang="en-GB" sz="1400" dirty="0">
                <a:latin typeface="Letter-join No-Lead 1" panose="02000503000000020003" pitchFamily="50" charset="0"/>
              </a:rPr>
              <a:t>Shape </a:t>
            </a:r>
            <a:r>
              <a:rPr lang="en-GB" altLang="en-US" sz="1400" dirty="0">
                <a:solidFill>
                  <a:srgbClr val="000000"/>
                </a:solidFill>
                <a:latin typeface="Letter-join No-Lead 1" panose="02000503000000020003" pitchFamily="50" charset="0"/>
                <a:cs typeface="Arial" panose="020B0604020202020204" pitchFamily="34" charset="0"/>
              </a:rPr>
              <a:t>poems don’t have to rhyme!</a:t>
            </a:r>
          </a:p>
          <a:p>
            <a:pPr marL="285750" indent="-285750">
              <a:buFont typeface="Arial" panose="020B0604020202020204" pitchFamily="34" charset="0"/>
              <a:buChar char="•"/>
            </a:pPr>
            <a:endParaRPr lang="en-GB" sz="1400" dirty="0">
              <a:solidFill>
                <a:srgbClr val="000000"/>
              </a:solidFill>
              <a:latin typeface="Letter-join No-Lead 1" panose="02000503000000020003" pitchFamily="50" charset="0"/>
              <a:cs typeface="Arial" panose="020B0604020202020204" pitchFamily="34" charset="0"/>
            </a:endParaRPr>
          </a:p>
          <a:p>
            <a:pPr marL="285750" indent="-285750">
              <a:buFont typeface="Arial" panose="020B0604020202020204" pitchFamily="34" charset="0"/>
              <a:buChar char="•"/>
            </a:pPr>
            <a:r>
              <a:rPr lang="en-GB" sz="1400" dirty="0">
                <a:solidFill>
                  <a:srgbClr val="000000"/>
                </a:solidFill>
                <a:latin typeface="Letter-join No-Lead 1" panose="02000503000000020003" pitchFamily="50" charset="0"/>
                <a:cs typeface="Arial" panose="020B0604020202020204" pitchFamily="34" charset="0"/>
              </a:rPr>
              <a:t>Shape poems </a:t>
            </a:r>
            <a:r>
              <a:rPr lang="en-GB" altLang="en-US" sz="1400" dirty="0">
                <a:solidFill>
                  <a:srgbClr val="000000"/>
                </a:solidFill>
                <a:latin typeface="Letter-join No-Lead 1" panose="02000503000000020003" pitchFamily="50" charset="0"/>
                <a:cs typeface="Arial" panose="020B0604020202020204" pitchFamily="34" charset="0"/>
              </a:rPr>
              <a:t>can use full stops and capital </a:t>
            </a:r>
            <a:br>
              <a:rPr lang="en-GB" altLang="en-US" sz="1400" dirty="0">
                <a:solidFill>
                  <a:srgbClr val="000000"/>
                </a:solidFill>
                <a:latin typeface="Letter-join No-Lead 1" panose="02000503000000020003" pitchFamily="50" charset="0"/>
                <a:cs typeface="Arial" panose="020B0604020202020204" pitchFamily="34" charset="0"/>
              </a:rPr>
            </a:br>
            <a:r>
              <a:rPr lang="en-GB" altLang="en-US" sz="1400" dirty="0">
                <a:solidFill>
                  <a:srgbClr val="000000"/>
                </a:solidFill>
                <a:latin typeface="Letter-join No-Lead 1" panose="02000503000000020003" pitchFamily="50" charset="0"/>
                <a:cs typeface="Arial" panose="020B0604020202020204" pitchFamily="34" charset="0"/>
              </a:rPr>
              <a:t>letters like sentences.</a:t>
            </a:r>
          </a:p>
          <a:p>
            <a:pPr marL="285750" indent="-285750">
              <a:buFont typeface="Arial" panose="020B0604020202020204" pitchFamily="34" charset="0"/>
              <a:buChar char="•"/>
            </a:pPr>
            <a:endParaRPr lang="en-GB" sz="1400" dirty="0">
              <a:solidFill>
                <a:srgbClr val="000000"/>
              </a:solidFill>
              <a:latin typeface="Letter-join No-Lead 1" panose="02000503000000020003" pitchFamily="50" charset="0"/>
              <a:cs typeface="Arial" panose="020B0604020202020204" pitchFamily="34" charset="0"/>
            </a:endParaRPr>
          </a:p>
          <a:p>
            <a:pPr marL="285750" indent="-285750">
              <a:buFont typeface="Arial" panose="020B0604020202020204" pitchFamily="34" charset="0"/>
              <a:buChar char="•"/>
            </a:pPr>
            <a:r>
              <a:rPr lang="en-GB" altLang="en-US" sz="1400" dirty="0">
                <a:solidFill>
                  <a:srgbClr val="000000"/>
                </a:solidFill>
                <a:latin typeface="Letter-join No-Lead 1" panose="02000503000000020003" pitchFamily="50" charset="0"/>
                <a:cs typeface="Arial" panose="020B0604020202020204" pitchFamily="34" charset="0"/>
              </a:rPr>
              <a:t>Shape poems often use alliteration </a:t>
            </a:r>
            <a:br>
              <a:rPr lang="en-GB" altLang="en-US" sz="1400" dirty="0">
                <a:solidFill>
                  <a:srgbClr val="000000"/>
                </a:solidFill>
                <a:latin typeface="Letter-join No-Lead 1" panose="02000503000000020003" pitchFamily="50" charset="0"/>
                <a:cs typeface="Arial" panose="020B0604020202020204" pitchFamily="34" charset="0"/>
              </a:rPr>
            </a:br>
            <a:r>
              <a:rPr lang="en-GB" altLang="en-US" sz="1400" dirty="0">
                <a:solidFill>
                  <a:srgbClr val="000000"/>
                </a:solidFill>
                <a:latin typeface="Letter-join No-Lead 1" panose="02000503000000020003" pitchFamily="50" charset="0"/>
                <a:cs typeface="Arial" panose="020B0604020202020204" pitchFamily="34" charset="0"/>
              </a:rPr>
              <a:t>or similes</a:t>
            </a:r>
            <a:r>
              <a:rPr lang="en-GB" altLang="en-US" sz="1400" dirty="0" smtClean="0">
                <a:solidFill>
                  <a:srgbClr val="000000"/>
                </a:solidFill>
                <a:latin typeface="Letter-join No-Lead 1" panose="02000503000000020003" pitchFamily="50" charset="0"/>
                <a:cs typeface="Arial" panose="020B0604020202020204" pitchFamily="34" charset="0"/>
              </a:rPr>
              <a:t>.</a:t>
            </a:r>
            <a:endParaRPr lang="en-GB" sz="1400" dirty="0">
              <a:latin typeface="Letter-join No-Lead 1" panose="02000503000000020003" pitchFamily="50" charset="0"/>
            </a:endParaRPr>
          </a:p>
        </p:txBody>
      </p:sp>
    </p:spTree>
    <p:extLst>
      <p:ext uri="{BB962C8B-B14F-4D97-AF65-F5344CB8AC3E}">
        <p14:creationId xmlns:p14="http://schemas.microsoft.com/office/powerpoint/2010/main" val="240836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1446550"/>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 example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273C07E5-7D33-46A6-A57B-1CB21BFDBEB1}"/>
              </a:ext>
            </a:extLst>
          </p:cNvPr>
          <p:cNvSpPr txBox="1"/>
          <p:nvPr/>
        </p:nvSpPr>
        <p:spPr>
          <a:xfrm>
            <a:off x="809897" y="1704738"/>
            <a:ext cx="9865329" cy="400110"/>
          </a:xfrm>
          <a:prstGeom prst="rect">
            <a:avLst/>
          </a:prstGeom>
          <a:noFill/>
        </p:spPr>
        <p:txBody>
          <a:bodyPr wrap="square" rtlCol="0">
            <a:spAutoFit/>
          </a:bodyPr>
          <a:lstStyle/>
          <a:p>
            <a:r>
              <a:rPr lang="en-GB" sz="2000" b="1" u="sng" dirty="0" smtClean="0">
                <a:latin typeface="Letterjoin-Air Plus 1" panose="02000805000000020003" pitchFamily="50" charset="0"/>
                <a:cs typeface="Cavolini" panose="03000502040302020204" pitchFamily="66" charset="0"/>
              </a:rPr>
              <a:t>Choose or create your own summer shape poem</a:t>
            </a:r>
            <a:endParaRPr lang="en-GB" sz="1200" b="1" u="sng" dirty="0" smtClean="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424909" y="2309178"/>
            <a:ext cx="4096322" cy="4286848"/>
          </a:xfrm>
          <a:prstGeom prst="rect">
            <a:avLst/>
          </a:prstGeom>
        </p:spPr>
      </p:pic>
      <p:pic>
        <p:nvPicPr>
          <p:cNvPr id="4" name="Picture 3"/>
          <p:cNvPicPr>
            <a:picLocks noChangeAspect="1"/>
          </p:cNvPicPr>
          <p:nvPr/>
        </p:nvPicPr>
        <p:blipFill>
          <a:blip r:embed="rId3"/>
          <a:stretch>
            <a:fillRect/>
          </a:stretch>
        </p:blipFill>
        <p:spPr>
          <a:xfrm>
            <a:off x="5056977" y="2177832"/>
            <a:ext cx="1686160" cy="4810796"/>
          </a:xfrm>
          <a:prstGeom prst="rect">
            <a:avLst/>
          </a:prstGeom>
        </p:spPr>
      </p:pic>
      <p:pic>
        <p:nvPicPr>
          <p:cNvPr id="7" name="Picture 6"/>
          <p:cNvPicPr>
            <a:picLocks noChangeAspect="1"/>
          </p:cNvPicPr>
          <p:nvPr/>
        </p:nvPicPr>
        <p:blipFill>
          <a:blip r:embed="rId4"/>
          <a:stretch>
            <a:fillRect/>
          </a:stretch>
        </p:blipFill>
        <p:spPr>
          <a:xfrm>
            <a:off x="6743137" y="2309178"/>
            <a:ext cx="5353069" cy="2419576"/>
          </a:xfrm>
          <a:prstGeom prst="rect">
            <a:avLst/>
          </a:prstGeom>
        </p:spPr>
      </p:pic>
    </p:spTree>
    <p:extLst>
      <p:ext uri="{BB962C8B-B14F-4D97-AF65-F5344CB8AC3E}">
        <p14:creationId xmlns:p14="http://schemas.microsoft.com/office/powerpoint/2010/main" val="231657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1446550"/>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 example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273C07E5-7D33-46A6-A57B-1CB21BFDBEB1}"/>
              </a:ext>
            </a:extLst>
          </p:cNvPr>
          <p:cNvSpPr txBox="1"/>
          <p:nvPr/>
        </p:nvSpPr>
        <p:spPr>
          <a:xfrm>
            <a:off x="987813" y="2943651"/>
            <a:ext cx="3644537" cy="738664"/>
          </a:xfrm>
          <a:prstGeom prst="rect">
            <a:avLst/>
          </a:prstGeom>
          <a:noFill/>
        </p:spPr>
        <p:txBody>
          <a:bodyPr wrap="square" rtlCol="0">
            <a:spAutoFit/>
          </a:bodyPr>
          <a:lstStyle/>
          <a:p>
            <a:r>
              <a:rPr lang="en-GB" sz="1400" b="1" u="sng" dirty="0" smtClean="0">
                <a:latin typeface="Letterjoin-Air Plus 1" panose="02000805000000020003" pitchFamily="50" charset="0"/>
                <a:cs typeface="Cavolini" panose="03000502040302020204" pitchFamily="66" charset="0"/>
              </a:rPr>
              <a:t>Have a look at the shape poem that I created all about my favourite summer ice-cream.</a:t>
            </a:r>
          </a:p>
        </p:txBody>
      </p:sp>
      <p:pic>
        <p:nvPicPr>
          <p:cNvPr id="8" name="Picture 7">
            <a:extLst>
              <a:ext uri="{FF2B5EF4-FFF2-40B4-BE49-F238E27FC236}">
                <a16:creationId xmlns:a16="http://schemas.microsoft.com/office/drawing/2014/main" id="{01C7B9A8-D0AF-4FB9-B5F7-F0F553A002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8" b="700"/>
          <a:stretch/>
        </p:blipFill>
        <p:spPr>
          <a:xfrm>
            <a:off x="4728195" y="1808197"/>
            <a:ext cx="2913576" cy="5288308"/>
          </a:xfrm>
          <a:prstGeom prst="rect">
            <a:avLst/>
          </a:prstGeom>
        </p:spPr>
      </p:pic>
      <p:sp>
        <p:nvSpPr>
          <p:cNvPr id="9" name="Rectangle 8">
            <a:extLst>
              <a:ext uri="{FF2B5EF4-FFF2-40B4-BE49-F238E27FC236}">
                <a16:creationId xmlns:a16="http://schemas.microsoft.com/office/drawing/2014/main" id="{FB563729-09AD-4093-B166-C7A956DA0DFB}"/>
              </a:ext>
            </a:extLst>
          </p:cNvPr>
          <p:cNvSpPr/>
          <p:nvPr/>
        </p:nvSpPr>
        <p:spPr>
          <a:xfrm>
            <a:off x="5115830" y="2542714"/>
            <a:ext cx="1614170" cy="430887"/>
          </a:xfrm>
          <a:prstGeom prst="rect">
            <a:avLst/>
          </a:prstGeom>
        </p:spPr>
        <p:txBody>
          <a:bodyPr wrap="square" lIns="0" tIns="0" rIns="0" bIns="0">
            <a:spAutoFit/>
          </a:bodyPr>
          <a:lstStyle/>
          <a:p>
            <a:pPr algn="ctr">
              <a:defRPr/>
            </a:pPr>
            <a:r>
              <a:rPr lang="en-US" sz="1400" dirty="0">
                <a:latin typeface="Letter-join No-Lead 1" panose="02000503000000020003" pitchFamily="50" charset="0"/>
                <a:ea typeface="ＭＳ Ｐゴシック" charset="0"/>
                <a:cs typeface="ＭＳ Ｐゴシック" charset="0"/>
              </a:rPr>
              <a:t>Lick!</a:t>
            </a:r>
          </a:p>
          <a:p>
            <a:pPr algn="ctr">
              <a:defRPr/>
            </a:pPr>
            <a:r>
              <a:rPr lang="en-US" altLang="en-US" sz="1400" dirty="0">
                <a:latin typeface="Letter-join No-Lead 1" panose="02000503000000020003" pitchFamily="50" charset="0"/>
                <a:ea typeface="ＭＳ Ｐゴシック" charset="0"/>
              </a:rPr>
              <a:t>a thousand</a:t>
            </a:r>
            <a:endParaRPr lang="en-GB" altLang="en-US" sz="1400" dirty="0">
              <a:latin typeface="Letter-join No-Lead 1" panose="02000503000000020003" pitchFamily="50" charset="0"/>
              <a:ea typeface="MS PGothic" panose="020B0600070205080204" pitchFamily="34" charset="-128"/>
            </a:endParaRPr>
          </a:p>
        </p:txBody>
      </p:sp>
      <p:sp>
        <p:nvSpPr>
          <p:cNvPr id="11" name="Rectangle 10">
            <a:extLst>
              <a:ext uri="{FF2B5EF4-FFF2-40B4-BE49-F238E27FC236}">
                <a16:creationId xmlns:a16="http://schemas.microsoft.com/office/drawing/2014/main" id="{03588B9C-8C8D-4877-BA3D-3D4875BB3E1B}"/>
              </a:ext>
            </a:extLst>
          </p:cNvPr>
          <p:cNvSpPr/>
          <p:nvPr/>
        </p:nvSpPr>
        <p:spPr>
          <a:xfrm>
            <a:off x="5012716" y="2990893"/>
            <a:ext cx="1820398" cy="430887"/>
          </a:xfrm>
          <a:prstGeom prst="rect">
            <a:avLst/>
          </a:prstGeom>
        </p:spPr>
        <p:txBody>
          <a:bodyPr wrap="square" lIns="0" tIns="0" rIns="0" bIns="0">
            <a:spAutoFit/>
          </a:bodyPr>
          <a:lstStyle/>
          <a:p>
            <a:pPr algn="ctr">
              <a:defRPr/>
            </a:pPr>
            <a:r>
              <a:rPr lang="en-US" sz="1400" smtClean="0">
                <a:latin typeface="Letter-join No-Lead 1" panose="02000503000000020003" pitchFamily="50" charset="0"/>
                <a:ea typeface="ＭＳ Ｐゴシック" charset="0"/>
                <a:cs typeface="ＭＳ Ｐゴシック" charset="0"/>
              </a:rPr>
              <a:t>coloured jewels</a:t>
            </a:r>
          </a:p>
          <a:p>
            <a:pPr algn="ctr">
              <a:defRPr/>
            </a:pPr>
            <a:r>
              <a:rPr lang="en-US" altLang="en-US" sz="1400" smtClean="0">
                <a:latin typeface="Letter-join No-Lead 1" panose="02000503000000020003" pitchFamily="50" charset="0"/>
                <a:ea typeface="ＭＳ Ｐゴシック" charset="0"/>
              </a:rPr>
              <a:t>glistening in the sun,</a:t>
            </a:r>
            <a:endParaRPr lang="en-GB" altLang="en-US" sz="1400" dirty="0">
              <a:latin typeface="Letter-join No-Lead 1" panose="02000503000000020003" pitchFamily="50" charset="0"/>
              <a:ea typeface="MS PGothic" panose="020B0600070205080204" pitchFamily="34" charset="-128"/>
            </a:endParaRPr>
          </a:p>
        </p:txBody>
      </p:sp>
      <p:sp>
        <p:nvSpPr>
          <p:cNvPr id="12" name="Rectangle 11">
            <a:extLst>
              <a:ext uri="{FF2B5EF4-FFF2-40B4-BE49-F238E27FC236}">
                <a16:creationId xmlns:a16="http://schemas.microsoft.com/office/drawing/2014/main" id="{A12842A2-E919-42B1-9946-AE2B778DECC3}"/>
              </a:ext>
            </a:extLst>
          </p:cNvPr>
          <p:cNvSpPr/>
          <p:nvPr/>
        </p:nvSpPr>
        <p:spPr>
          <a:xfrm>
            <a:off x="4908241" y="3466872"/>
            <a:ext cx="1973580" cy="430887"/>
          </a:xfrm>
          <a:prstGeom prst="rect">
            <a:avLst/>
          </a:prstGeom>
        </p:spPr>
        <p:txBody>
          <a:bodyPr wrap="square" lIns="0" tIns="0" rIns="0" bIns="0">
            <a:spAutoFit/>
          </a:bodyPr>
          <a:lstStyle/>
          <a:p>
            <a:pPr algn="ctr">
              <a:defRPr/>
            </a:pPr>
            <a:r>
              <a:rPr lang="en-US" sz="1400" dirty="0">
                <a:latin typeface="Letter-join No-Lead 1" panose="02000503000000020003" pitchFamily="50" charset="0"/>
                <a:ea typeface="ＭＳ Ｐゴシック" charset="0"/>
                <a:cs typeface="ＭＳ Ｐゴシック" charset="0"/>
              </a:rPr>
              <a:t>swept aside to dance and waltz on my tongue</a:t>
            </a:r>
            <a:endParaRPr lang="en-GB" altLang="en-US" sz="1400" dirty="0">
              <a:latin typeface="Letter-join No-Lead 1" panose="02000503000000020003" pitchFamily="50" charset="0"/>
              <a:ea typeface="MS PGothic" panose="020B0600070205080204" pitchFamily="34" charset="-128"/>
            </a:endParaRPr>
          </a:p>
        </p:txBody>
      </p:sp>
      <p:sp>
        <p:nvSpPr>
          <p:cNvPr id="13" name="Rectangle 12">
            <a:extLst>
              <a:ext uri="{FF2B5EF4-FFF2-40B4-BE49-F238E27FC236}">
                <a16:creationId xmlns:a16="http://schemas.microsoft.com/office/drawing/2014/main" id="{B04517A1-7DC9-4997-8B24-A6226FBA6525}"/>
              </a:ext>
            </a:extLst>
          </p:cNvPr>
          <p:cNvSpPr/>
          <p:nvPr/>
        </p:nvSpPr>
        <p:spPr>
          <a:xfrm>
            <a:off x="4952244" y="3952878"/>
            <a:ext cx="1880870" cy="430887"/>
          </a:xfrm>
          <a:prstGeom prst="rect">
            <a:avLst/>
          </a:prstGeom>
        </p:spPr>
        <p:txBody>
          <a:bodyPr wrap="square" lIns="0" tIns="0" rIns="0" bIns="0">
            <a:spAutoFit/>
          </a:bodyPr>
          <a:lstStyle/>
          <a:p>
            <a:pPr algn="ctr">
              <a:defRPr/>
            </a:pPr>
            <a:r>
              <a:rPr lang="en-US" sz="1400" dirty="0" smtClean="0">
                <a:latin typeface="Letter-join No-Lead 1" panose="02000503000000020003" pitchFamily="50" charset="0"/>
                <a:ea typeface="ＭＳ Ｐゴシック" charset="0"/>
                <a:cs typeface="ＭＳ Ｐゴシック" charset="0"/>
              </a:rPr>
              <a:t>Strawberry sauce oozes </a:t>
            </a:r>
            <a:br>
              <a:rPr lang="en-US" sz="1400" dirty="0" smtClean="0">
                <a:latin typeface="Letter-join No-Lead 1" panose="02000503000000020003" pitchFamily="50" charset="0"/>
                <a:ea typeface="ＭＳ Ｐゴシック" charset="0"/>
                <a:cs typeface="ＭＳ Ｐゴシック" charset="0"/>
              </a:rPr>
            </a:br>
            <a:r>
              <a:rPr lang="en-US" altLang="en-US" sz="1400" dirty="0" smtClean="0">
                <a:latin typeface="Letter-join No-Lead 1" panose="02000503000000020003" pitchFamily="50" charset="0"/>
                <a:ea typeface="MS PGothic" panose="020B0600070205080204" pitchFamily="34" charset="-128"/>
              </a:rPr>
              <a:t>like lava down</a:t>
            </a:r>
            <a:endParaRPr lang="en-GB" altLang="en-US" sz="1400" dirty="0">
              <a:latin typeface="Letter-join No-Lead 1" panose="02000503000000020003" pitchFamily="50" charset="0"/>
              <a:ea typeface="MS PGothic" panose="020B0600070205080204" pitchFamily="34" charset="-128"/>
            </a:endParaRPr>
          </a:p>
        </p:txBody>
      </p:sp>
      <p:sp>
        <p:nvSpPr>
          <p:cNvPr id="14" name="Rectangle 13">
            <a:extLst>
              <a:ext uri="{FF2B5EF4-FFF2-40B4-BE49-F238E27FC236}">
                <a16:creationId xmlns:a16="http://schemas.microsoft.com/office/drawing/2014/main" id="{55A94C89-E8E4-4930-910F-CF168797813F}"/>
              </a:ext>
            </a:extLst>
          </p:cNvPr>
          <p:cNvSpPr/>
          <p:nvPr/>
        </p:nvSpPr>
        <p:spPr>
          <a:xfrm>
            <a:off x="5108211" y="4438884"/>
            <a:ext cx="1614170" cy="430887"/>
          </a:xfrm>
          <a:prstGeom prst="rect">
            <a:avLst/>
          </a:prstGeom>
        </p:spPr>
        <p:txBody>
          <a:bodyPr wrap="square" lIns="0" tIns="0" rIns="0" bIns="0">
            <a:spAutoFit/>
          </a:bodyPr>
          <a:lstStyle/>
          <a:p>
            <a:pPr algn="ctr">
              <a:defRPr/>
            </a:pPr>
            <a:r>
              <a:rPr lang="en-US" sz="1400" dirty="0">
                <a:latin typeface="Letter-join No-Lead 1" panose="02000503000000020003" pitchFamily="50" charset="0"/>
                <a:ea typeface="ＭＳ Ｐゴシック" charset="0"/>
                <a:cs typeface="ＭＳ Ｐゴシック" charset="0"/>
              </a:rPr>
              <a:t>sweet slopes.</a:t>
            </a:r>
          </a:p>
          <a:p>
            <a:pPr algn="ctr">
              <a:defRPr/>
            </a:pPr>
            <a:r>
              <a:rPr lang="en-US" altLang="en-US" sz="1400" dirty="0">
                <a:latin typeface="Letter-join No-Lead 1" panose="02000503000000020003" pitchFamily="50" charset="0"/>
                <a:ea typeface="ＭＳ Ｐゴシック" charset="0"/>
              </a:rPr>
              <a:t>A mountain</a:t>
            </a:r>
            <a:endParaRPr lang="en-GB" altLang="en-US" sz="1400" dirty="0">
              <a:latin typeface="Letter-join No-Lead 1" panose="02000503000000020003" pitchFamily="50" charset="0"/>
              <a:ea typeface="MS PGothic" panose="020B0600070205080204" pitchFamily="34" charset="-128"/>
            </a:endParaRPr>
          </a:p>
        </p:txBody>
      </p:sp>
      <p:sp>
        <p:nvSpPr>
          <p:cNvPr id="15" name="Rectangle 14">
            <a:extLst>
              <a:ext uri="{FF2B5EF4-FFF2-40B4-BE49-F238E27FC236}">
                <a16:creationId xmlns:a16="http://schemas.microsoft.com/office/drawing/2014/main" id="{1B43A3D8-A996-41A6-9639-DC86AC0730A9}"/>
              </a:ext>
            </a:extLst>
          </p:cNvPr>
          <p:cNvSpPr/>
          <p:nvPr/>
        </p:nvSpPr>
        <p:spPr>
          <a:xfrm>
            <a:off x="5122194" y="4919433"/>
            <a:ext cx="1614170" cy="430887"/>
          </a:xfrm>
          <a:prstGeom prst="rect">
            <a:avLst/>
          </a:prstGeom>
        </p:spPr>
        <p:txBody>
          <a:bodyPr wrap="square" lIns="0" tIns="0" rIns="0" bIns="0">
            <a:spAutoFit/>
          </a:bodyPr>
          <a:lstStyle/>
          <a:p>
            <a:pPr algn="ctr">
              <a:defRPr/>
            </a:pPr>
            <a:r>
              <a:rPr lang="en-US" sz="1400" dirty="0">
                <a:latin typeface="Letter-join No-Lead 1" panose="02000503000000020003" pitchFamily="50" charset="0"/>
                <a:ea typeface="ＭＳ Ｐゴシック" charset="0"/>
                <a:cs typeface="ＭＳ Ｐゴシック" charset="0"/>
              </a:rPr>
              <a:t>melting,</a:t>
            </a:r>
          </a:p>
          <a:p>
            <a:pPr algn="ctr">
              <a:defRPr/>
            </a:pPr>
            <a:r>
              <a:rPr lang="en-US" sz="1400" dirty="0">
                <a:latin typeface="Letter-join No-Lead 1" panose="02000503000000020003" pitchFamily="50" charset="0"/>
                <a:ea typeface="ＭＳ Ｐゴシック" charset="0"/>
                <a:cs typeface="ＭＳ Ｐゴシック" charset="0"/>
              </a:rPr>
              <a:t>falling</a:t>
            </a:r>
          </a:p>
        </p:txBody>
      </p:sp>
      <p:sp>
        <p:nvSpPr>
          <p:cNvPr id="16" name="Rectangle 15">
            <a:extLst>
              <a:ext uri="{FF2B5EF4-FFF2-40B4-BE49-F238E27FC236}">
                <a16:creationId xmlns:a16="http://schemas.microsoft.com/office/drawing/2014/main" id="{3867115F-03D3-4BB3-824B-65CE240D875E}"/>
              </a:ext>
            </a:extLst>
          </p:cNvPr>
          <p:cNvSpPr/>
          <p:nvPr/>
        </p:nvSpPr>
        <p:spPr>
          <a:xfrm>
            <a:off x="5489541" y="5382589"/>
            <a:ext cx="879475" cy="430887"/>
          </a:xfrm>
          <a:prstGeom prst="rect">
            <a:avLst/>
          </a:prstGeom>
        </p:spPr>
        <p:txBody>
          <a:bodyPr wrap="square" lIns="0" tIns="0" rIns="0" bIns="0">
            <a:spAutoFit/>
          </a:bodyPr>
          <a:lstStyle/>
          <a:p>
            <a:pPr algn="ctr">
              <a:defRPr/>
            </a:pPr>
            <a:r>
              <a:rPr lang="en-US" sz="1400" dirty="0">
                <a:latin typeface="Letter-join No-Lead 1" panose="02000503000000020003" pitchFamily="50" charset="0"/>
                <a:ea typeface="ＭＳ Ｐゴシック" charset="0"/>
                <a:cs typeface="ＭＳ Ｐゴシック" charset="0"/>
              </a:rPr>
              <a:t>down…</a:t>
            </a:r>
          </a:p>
          <a:p>
            <a:pPr algn="ctr">
              <a:defRPr/>
            </a:pPr>
            <a:r>
              <a:rPr lang="en-US" altLang="en-US" sz="1400" dirty="0">
                <a:latin typeface="Letter-join No-Lead 1" panose="02000503000000020003" pitchFamily="50" charset="0"/>
                <a:ea typeface="ＭＳ Ｐゴシック" charset="0"/>
              </a:rPr>
              <a:t>down…</a:t>
            </a:r>
            <a:endParaRPr lang="en-GB" altLang="en-US" sz="1400" dirty="0">
              <a:latin typeface="Letter-join No-Lead 1" panose="02000503000000020003" pitchFamily="50" charset="0"/>
              <a:ea typeface="MS PGothic" panose="020B0600070205080204" pitchFamily="34" charset="-128"/>
            </a:endParaRPr>
          </a:p>
        </p:txBody>
      </p:sp>
      <p:sp>
        <p:nvSpPr>
          <p:cNvPr id="17" name="Rectangle 16">
            <a:extLst>
              <a:ext uri="{FF2B5EF4-FFF2-40B4-BE49-F238E27FC236}">
                <a16:creationId xmlns:a16="http://schemas.microsoft.com/office/drawing/2014/main" id="{DD5C0847-4EEF-41A4-9C0D-C8D0B23D01E5}"/>
              </a:ext>
            </a:extLst>
          </p:cNvPr>
          <p:cNvSpPr/>
          <p:nvPr/>
        </p:nvSpPr>
        <p:spPr>
          <a:xfrm>
            <a:off x="5019081" y="5885988"/>
            <a:ext cx="1820398" cy="646331"/>
          </a:xfrm>
          <a:prstGeom prst="rect">
            <a:avLst/>
          </a:prstGeom>
        </p:spPr>
        <p:txBody>
          <a:bodyPr wrap="square" lIns="0" tIns="0" rIns="0" bIns="0">
            <a:spAutoFit/>
          </a:bodyPr>
          <a:lstStyle/>
          <a:p>
            <a:pPr algn="ctr">
              <a:defRPr/>
            </a:pPr>
            <a:r>
              <a:rPr lang="en-US" sz="1400" dirty="0">
                <a:latin typeface="Letter-join No-Lead 1" panose="02000503000000020003" pitchFamily="50" charset="0"/>
                <a:ea typeface="ＭＳ Ｐゴシック" charset="0"/>
                <a:cs typeface="ＭＳ Ｐゴシック" charset="0"/>
              </a:rPr>
              <a:t>down.</a:t>
            </a:r>
          </a:p>
          <a:p>
            <a:pPr algn="ctr">
              <a:defRPr/>
            </a:pPr>
            <a:r>
              <a:rPr lang="en-US" altLang="en-US" sz="1400" dirty="0">
                <a:latin typeface="Letter-join No-Lead 1" panose="02000503000000020003" pitchFamily="50" charset="0"/>
                <a:ea typeface="ＭＳ Ｐゴシック" charset="0"/>
              </a:rPr>
              <a:t>Lick!</a:t>
            </a:r>
          </a:p>
          <a:p>
            <a:pPr algn="ctr">
              <a:defRPr/>
            </a:pPr>
            <a:r>
              <a:rPr lang="en-US" altLang="en-US" sz="1400" dirty="0">
                <a:latin typeface="Letter-join No-Lead 1" panose="02000503000000020003" pitchFamily="50" charset="0"/>
                <a:ea typeface="ＭＳ Ｐゴシック" charset="0"/>
              </a:rPr>
              <a:t>Ah!</a:t>
            </a:r>
            <a:endParaRPr lang="en-GB" altLang="en-US" sz="1400" dirty="0">
              <a:latin typeface="Letter-join No-Lead 1" panose="02000503000000020003" pitchFamily="50" charset="0"/>
              <a:ea typeface="MS PGothic" panose="020B0600070205080204" pitchFamily="34" charset="-128"/>
            </a:endParaRPr>
          </a:p>
        </p:txBody>
      </p:sp>
    </p:spTree>
    <p:extLst>
      <p:ext uri="{BB962C8B-B14F-4D97-AF65-F5344CB8AC3E}">
        <p14:creationId xmlns:p14="http://schemas.microsoft.com/office/powerpoint/2010/main" val="399243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263970" y="286831"/>
            <a:ext cx="114851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Spelling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 xmlns:adec="http://schemas.microsoft.com/office/drawing/2017/decorative"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1446703" y="1056272"/>
            <a:ext cx="10841550"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Use look, cover, write, check to learn the spelling rules for the sound ‘or’ in words using ‘al’. </a:t>
            </a:r>
            <a:endParaRPr lang="en-GB" sz="1400" dirty="0">
              <a:latin typeface="Letterjoin-Air Plus 1" panose="02000805000000020003" pitchFamily="50" charset="0"/>
              <a:cs typeface="Cavolini" panose="0300050204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19197912"/>
              </p:ext>
            </p:extLst>
          </p:nvPr>
        </p:nvGraphicFramePr>
        <p:xfrm>
          <a:off x="1942567" y="1525929"/>
          <a:ext cx="9435180" cy="4562048"/>
        </p:xfrm>
        <a:graphic>
          <a:graphicData uri="http://schemas.openxmlformats.org/drawingml/2006/table">
            <a:tbl>
              <a:tblPr firstRow="1" bandRow="1">
                <a:tableStyleId>{616DA210-FB5B-4158-B5E0-FEB733F419BA}</a:tableStyleId>
              </a:tblPr>
              <a:tblGrid>
                <a:gridCol w="1887036">
                  <a:extLst>
                    <a:ext uri="{9D8B030D-6E8A-4147-A177-3AD203B41FA5}">
                      <a16:colId xmlns:a16="http://schemas.microsoft.com/office/drawing/2014/main" val="4020973392"/>
                    </a:ext>
                  </a:extLst>
                </a:gridCol>
                <a:gridCol w="1887036">
                  <a:extLst>
                    <a:ext uri="{9D8B030D-6E8A-4147-A177-3AD203B41FA5}">
                      <a16:colId xmlns:a16="http://schemas.microsoft.com/office/drawing/2014/main" val="2856073923"/>
                    </a:ext>
                  </a:extLst>
                </a:gridCol>
                <a:gridCol w="1887036">
                  <a:extLst>
                    <a:ext uri="{9D8B030D-6E8A-4147-A177-3AD203B41FA5}">
                      <a16:colId xmlns:a16="http://schemas.microsoft.com/office/drawing/2014/main" val="3061152333"/>
                    </a:ext>
                  </a:extLst>
                </a:gridCol>
                <a:gridCol w="1887036">
                  <a:extLst>
                    <a:ext uri="{9D8B030D-6E8A-4147-A177-3AD203B41FA5}">
                      <a16:colId xmlns:a16="http://schemas.microsoft.com/office/drawing/2014/main" val="3816595594"/>
                    </a:ext>
                  </a:extLst>
                </a:gridCol>
                <a:gridCol w="1887036">
                  <a:extLst>
                    <a:ext uri="{9D8B030D-6E8A-4147-A177-3AD203B41FA5}">
                      <a16:colId xmlns:a16="http://schemas.microsoft.com/office/drawing/2014/main" val="2859039443"/>
                    </a:ext>
                  </a:extLst>
                </a:gridCol>
              </a:tblGrid>
              <a:tr h="406818">
                <a:tc>
                  <a:txBody>
                    <a:bodyPr/>
                    <a:lstStyle/>
                    <a:p>
                      <a:r>
                        <a:rPr lang="en-GB" dirty="0" smtClean="0"/>
                        <a:t>Look</a:t>
                      </a:r>
                      <a:endParaRPr lang="en-GB" dirty="0"/>
                    </a:p>
                  </a:txBody>
                  <a:tcPr/>
                </a:tc>
                <a:tc>
                  <a:txBody>
                    <a:bodyPr/>
                    <a:lstStyle/>
                    <a:p>
                      <a:r>
                        <a:rPr lang="en-GB" dirty="0" smtClean="0"/>
                        <a:t>Cover and say</a:t>
                      </a:r>
                      <a:endParaRPr lang="en-GB" dirty="0"/>
                    </a:p>
                  </a:txBody>
                  <a:tcPr/>
                </a:tc>
                <a:tc>
                  <a:txBody>
                    <a:bodyPr/>
                    <a:lstStyle/>
                    <a:p>
                      <a:r>
                        <a:rPr lang="en-GB" dirty="0" smtClean="0"/>
                        <a:t>Write and check</a:t>
                      </a:r>
                      <a:endParaRPr lang="en-GB" dirty="0"/>
                    </a:p>
                  </a:txBody>
                  <a:tcPr/>
                </a:tc>
                <a:tc>
                  <a:txBody>
                    <a:bodyPr/>
                    <a:lstStyle/>
                    <a:p>
                      <a:r>
                        <a:rPr lang="en-GB" dirty="0" smtClean="0"/>
                        <a:t>Amend errors</a:t>
                      </a:r>
                      <a:endParaRPr lang="en-GB" dirty="0"/>
                    </a:p>
                  </a:txBody>
                  <a:tcPr/>
                </a:tc>
                <a:tc>
                  <a:txBody>
                    <a:bodyPr/>
                    <a:lstStyle/>
                    <a:p>
                      <a:r>
                        <a:rPr lang="en-GB" dirty="0" smtClean="0"/>
                        <a:t>Repeat</a:t>
                      </a:r>
                      <a:endParaRPr lang="en-GB" dirty="0"/>
                    </a:p>
                  </a:txBody>
                  <a:tcPr/>
                </a:tc>
                <a:extLst>
                  <a:ext uri="{0D108BD9-81ED-4DB2-BD59-A6C34878D82A}">
                    <a16:rowId xmlns:a16="http://schemas.microsoft.com/office/drawing/2014/main" val="465327587"/>
                  </a:ext>
                </a:extLst>
              </a:tr>
              <a:tr h="406818">
                <a:tc>
                  <a:txBody>
                    <a:bodyPr/>
                    <a:lstStyle/>
                    <a:p>
                      <a:r>
                        <a:rPr lang="en-GB" dirty="0" smtClean="0">
                          <a:latin typeface="Letterjoin-Air Plus 1" panose="02000805000000020003" pitchFamily="50" charset="0"/>
                        </a:rPr>
                        <a:t>Badly</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19476131"/>
                  </a:ext>
                </a:extLst>
              </a:tr>
              <a:tr h="406818">
                <a:tc>
                  <a:txBody>
                    <a:bodyPr/>
                    <a:lstStyle/>
                    <a:p>
                      <a:r>
                        <a:rPr lang="en-GB" dirty="0" smtClean="0">
                          <a:latin typeface="Letterjoin-Air Plus 1" panose="02000805000000020003" pitchFamily="50" charset="0"/>
                        </a:rPr>
                        <a:t>Hopeless</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52654412"/>
                  </a:ext>
                </a:extLst>
              </a:tr>
              <a:tr h="406818">
                <a:tc>
                  <a:txBody>
                    <a:bodyPr/>
                    <a:lstStyle/>
                    <a:p>
                      <a:r>
                        <a:rPr lang="en-GB" dirty="0" smtClean="0">
                          <a:latin typeface="Letterjoin-Air Plus 1" panose="02000805000000020003" pitchFamily="50" charset="0"/>
                        </a:rPr>
                        <a:t>Penniless</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54465752"/>
                  </a:ext>
                </a:extLst>
              </a:tr>
              <a:tr h="406818">
                <a:tc>
                  <a:txBody>
                    <a:bodyPr/>
                    <a:lstStyle/>
                    <a:p>
                      <a:r>
                        <a:rPr lang="en-GB" dirty="0" smtClean="0">
                          <a:latin typeface="Letterjoin-Air Plus 1" panose="02000805000000020003" pitchFamily="50" charset="0"/>
                        </a:rPr>
                        <a:t>Happily</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26650142"/>
                  </a:ext>
                </a:extLst>
              </a:tr>
              <a:tr h="406818">
                <a:tc>
                  <a:txBody>
                    <a:bodyPr/>
                    <a:lstStyle/>
                    <a:p>
                      <a:r>
                        <a:rPr lang="en-GB" dirty="0" smtClean="0">
                          <a:latin typeface="Letterjoin-Air Plus 1" panose="02000805000000020003" pitchFamily="50" charset="0"/>
                        </a:rPr>
                        <a:t>Lovely</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9139655"/>
                  </a:ext>
                </a:extLst>
              </a:tr>
              <a:tr h="406818">
                <a:tc>
                  <a:txBody>
                    <a:bodyPr/>
                    <a:lstStyle/>
                    <a:p>
                      <a:r>
                        <a:rPr lang="en-GB" dirty="0" smtClean="0">
                          <a:latin typeface="Letterjoin-Air Plus 1" panose="02000805000000020003" pitchFamily="50" charset="0"/>
                        </a:rPr>
                        <a:t>Joyless</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8239676"/>
                  </a:ext>
                </a:extLst>
              </a:tr>
              <a:tr h="493868">
                <a:tc>
                  <a:txBody>
                    <a:bodyPr/>
                    <a:lstStyle/>
                    <a:p>
                      <a:r>
                        <a:rPr lang="en-GB" dirty="0" smtClean="0">
                          <a:latin typeface="Letterjoin-Air Plus 1" panose="02000805000000020003" pitchFamily="50" charset="0"/>
                        </a:rPr>
                        <a:t>Slowly</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70092734"/>
                  </a:ext>
                </a:extLst>
              </a:tr>
              <a:tr h="406818">
                <a:tc>
                  <a:txBody>
                    <a:bodyPr/>
                    <a:lstStyle/>
                    <a:p>
                      <a:r>
                        <a:rPr lang="en-GB" dirty="0" smtClean="0">
                          <a:latin typeface="Letterjoin-Air Plus 1" panose="02000805000000020003" pitchFamily="50" charset="0"/>
                        </a:rPr>
                        <a:t>Quickly</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70943898"/>
                  </a:ext>
                </a:extLst>
              </a:tr>
              <a:tr h="406818">
                <a:tc>
                  <a:txBody>
                    <a:bodyPr/>
                    <a:lstStyle/>
                    <a:p>
                      <a:r>
                        <a:rPr lang="en-GB" dirty="0" smtClean="0">
                          <a:latin typeface="Letterjoin-Air Plus 1" panose="02000805000000020003" pitchFamily="50" charset="0"/>
                        </a:rPr>
                        <a:t>Careless</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589931867"/>
                  </a:ext>
                </a:extLst>
              </a:tr>
              <a:tr h="406818">
                <a:tc>
                  <a:txBody>
                    <a:bodyPr/>
                    <a:lstStyle/>
                    <a:p>
                      <a:r>
                        <a:rPr lang="en-GB" dirty="0" smtClean="0">
                          <a:latin typeface="Letterjoin-Air Plus 1" panose="02000805000000020003" pitchFamily="50" charset="0"/>
                        </a:rPr>
                        <a:t>Fearless</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1588110857"/>
                  </a:ext>
                </a:extLst>
              </a:tr>
            </a:tbl>
          </a:graphicData>
        </a:graphic>
      </p:graphicFrame>
    </p:spTree>
    <p:extLst>
      <p:ext uri="{BB962C8B-B14F-4D97-AF65-F5344CB8AC3E}">
        <p14:creationId xmlns:p14="http://schemas.microsoft.com/office/powerpoint/2010/main" val="2416382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7895</TotalTime>
  <Words>1008</Words>
  <Application>Microsoft Office PowerPoint</Application>
  <PresentationFormat>Widescreen</PresentationFormat>
  <Paragraphs>141</Paragraphs>
  <Slides>18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ＭＳ Ｐゴシック</vt:lpstr>
      <vt:lpstr>ＭＳ Ｐゴシック</vt:lpstr>
      <vt:lpstr>Arial</vt:lpstr>
      <vt:lpstr>Calibri</vt:lpstr>
      <vt:lpstr>Calibri Light</vt:lpstr>
      <vt:lpstr>Cavolini</vt:lpstr>
      <vt:lpstr>League Spartan</vt:lpstr>
      <vt:lpstr>Letter-join No-Lead 1</vt:lpstr>
      <vt:lpstr>Letterjoin-Air Plus 1</vt:lpstr>
      <vt:lpstr>Sassoon Infant Rg</vt:lpstr>
      <vt:lpstr>Times New Roman</vt:lpstr>
      <vt:lpstr>Twinkl</vt:lpstr>
      <vt:lpstr>Office Theme</vt:lpstr>
      <vt:lpstr>Home Learning  activities WC 22.6.20 Year 2 AC  Teaching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Gliddon</dc:creator>
  <cp:lastModifiedBy>Amy Cook (The West Grantham Academy St John's)</cp:lastModifiedBy>
  <cp:revision>77</cp:revision>
  <dcterms:created xsi:type="dcterms:W3CDTF">2020-05-08T09:35:29Z</dcterms:created>
  <dcterms:modified xsi:type="dcterms:W3CDTF">2020-06-18T16:21:57Z</dcterms:modified>
</cp:coreProperties>
</file>