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5" r:id="rId3"/>
    <p:sldId id="262" r:id="rId4"/>
    <p:sldId id="257" r:id="rId5"/>
    <p:sldId id="260" r:id="rId6"/>
    <p:sldId id="263" r:id="rId7"/>
    <p:sldId id="258" r:id="rId8"/>
    <p:sldId id="277" r:id="rId9"/>
    <p:sldId id="261" r:id="rId10"/>
    <p:sldId id="279" r:id="rId11"/>
    <p:sldId id="264" r:id="rId12"/>
    <p:sldId id="276"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8686" autoAdjust="0"/>
  </p:normalViewPr>
  <p:slideViewPr>
    <p:cSldViewPr snapToGrid="0">
      <p:cViewPr varScale="1">
        <p:scale>
          <a:sx n="65" d="100"/>
          <a:sy n="65"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8318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7735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44844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239379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4482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F80F29-D746-4BC8-995F-CD45B6A26CC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62235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F80F29-D746-4BC8-995F-CD45B6A26CC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271419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F80F29-D746-4BC8-995F-CD45B6A26CC6}" type="datetimeFigureOut">
              <a:rPr lang="en-GB" smtClean="0"/>
              <a:t>01/06/2020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24440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F80F29-D746-4BC8-995F-CD45B6A26CC6}"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95974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80F29-D746-4BC8-995F-CD45B6A26CC6}"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428393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56840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17478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80F29-D746-4BC8-995F-CD45B6A26CC6}" type="datetimeFigureOut">
              <a:rPr lang="en-GB" smtClean="0"/>
              <a:t>01/06/2020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8F9BE-E79C-426E-B51F-66D7AE840585}" type="slidenum">
              <a:rPr lang="en-GB" smtClean="0"/>
              <a:t>‹#›</a:t>
            </a:fld>
            <a:endParaRPr lang="en-GB"/>
          </a:p>
        </p:txBody>
      </p:sp>
    </p:spTree>
    <p:extLst>
      <p:ext uri="{BB962C8B-B14F-4D97-AF65-F5344CB8AC3E}">
        <p14:creationId xmlns:p14="http://schemas.microsoft.com/office/powerpoint/2010/main" val="282070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s://www.bbc.co.uk/teach/class-clips-video/the-changing-seasons/zh4rkmn" TargetMode="Externa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6078" y="2189128"/>
            <a:ext cx="9144000" cy="2387600"/>
          </a:xfrm>
        </p:spPr>
        <p:txBody>
          <a:bodyPr>
            <a:normAutofit/>
          </a:bodyPr>
          <a:lstStyle/>
          <a:p>
            <a:r>
              <a:rPr lang="en-US" sz="4000" dirty="0">
                <a:ln w="0"/>
                <a:effectLst>
                  <a:reflection blurRad="6350" stA="53000" endA="300" endPos="35500" dir="5400000" sy="-90000" algn="bl" rotWithShape="0"/>
                </a:effectLst>
                <a:latin typeface="Letterjoin-Air Plus 1" panose="02000805000000020003" pitchFamily="50" charset="0"/>
              </a:rPr>
              <a:t>Home </a:t>
            </a:r>
            <a:r>
              <a:rPr lang="en-US" sz="4000" dirty="0" smtClean="0">
                <a:ln w="0"/>
                <a:effectLst>
                  <a:reflection blurRad="6350" stA="53000" endA="300" endPos="35500" dir="5400000" sy="-90000" algn="bl" rotWithShape="0"/>
                </a:effectLst>
                <a:latin typeface="Letterjoin-Air Plus 1" panose="02000805000000020003" pitchFamily="50" charset="0"/>
              </a:rPr>
              <a:t>Learning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activities WC 8.6.20</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Year 1 CG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Teaching group.</a:t>
            </a:r>
            <a:endParaRPr lang="en-GB" sz="4000" dirty="0"/>
          </a:p>
        </p:txBody>
      </p:sp>
      <p:grpSp>
        <p:nvGrpSpPr>
          <p:cNvPr id="5" name="Group 4">
            <a:extLst>
              <a:ext uri="{FF2B5EF4-FFF2-40B4-BE49-F238E27FC236}">
                <a16:creationId xmlns:a16="http://schemas.microsoft.com/office/drawing/2014/main" id="{E6AC9028-2FB5-4F8B-982D-28553FCC52B1}"/>
              </a:ext>
              <a:ext uri="{C183D7F6-B498-43B3-948B-1728B52AA6E4}">
                <adec:decorative xmlns="" xmlns:adec="http://schemas.microsoft.com/office/drawing/2017/decorative" val="1"/>
              </a:ext>
            </a:extLst>
          </p:cNvPr>
          <p:cNvGrpSpPr>
            <a:grpSpLocks noChangeAspect="1"/>
          </p:cNvGrpSpPr>
          <p:nvPr/>
        </p:nvGrpSpPr>
        <p:grpSpPr>
          <a:xfrm rot="20739652">
            <a:off x="1043271" y="1370539"/>
            <a:ext cx="1869565" cy="1533043"/>
            <a:chOff x="5439830" y="681154"/>
            <a:chExt cx="1789339" cy="1467258"/>
          </a:xfrm>
        </p:grpSpPr>
        <p:sp>
          <p:nvSpPr>
            <p:cNvPr id="6"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7"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8"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9"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0"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1"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2"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3"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4"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5"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6"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0"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1"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22" name="TextBox 2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Tree>
    <p:extLst>
      <p:ext uri="{BB962C8B-B14F-4D97-AF65-F5344CB8AC3E}">
        <p14:creationId xmlns:p14="http://schemas.microsoft.com/office/powerpoint/2010/main" val="32006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769441"/>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pic>
        <p:nvPicPr>
          <p:cNvPr id="2" name="Picture 1"/>
          <p:cNvPicPr>
            <a:picLocks noChangeAspect="1"/>
          </p:cNvPicPr>
          <p:nvPr/>
        </p:nvPicPr>
        <p:blipFill>
          <a:blip r:embed="rId2"/>
          <a:stretch>
            <a:fillRect/>
          </a:stretch>
        </p:blipFill>
        <p:spPr>
          <a:xfrm>
            <a:off x="1303849" y="1097253"/>
            <a:ext cx="4020319" cy="5487343"/>
          </a:xfrm>
          <a:prstGeom prst="rect">
            <a:avLst/>
          </a:prstGeom>
        </p:spPr>
      </p:pic>
      <p:pic>
        <p:nvPicPr>
          <p:cNvPr id="3" name="Picture 2"/>
          <p:cNvPicPr>
            <a:picLocks noChangeAspect="1"/>
          </p:cNvPicPr>
          <p:nvPr/>
        </p:nvPicPr>
        <p:blipFill>
          <a:blip r:embed="rId3"/>
          <a:stretch>
            <a:fillRect/>
          </a:stretch>
        </p:blipFill>
        <p:spPr>
          <a:xfrm>
            <a:off x="6130872" y="1097253"/>
            <a:ext cx="3957024" cy="5472954"/>
          </a:xfrm>
          <a:prstGeom prst="rect">
            <a:avLst/>
          </a:prstGeom>
        </p:spPr>
      </p:pic>
    </p:spTree>
    <p:extLst>
      <p:ext uri="{BB962C8B-B14F-4D97-AF65-F5344CB8AC3E}">
        <p14:creationId xmlns:p14="http://schemas.microsoft.com/office/powerpoint/2010/main" val="412388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263970" y="286831"/>
            <a:ext cx="114851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Spelling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30777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Use look, cover, write, check to learn the common Exception words. </a:t>
            </a:r>
            <a:endParaRPr lang="en-GB" sz="1400" dirty="0">
              <a:latin typeface="Letterjoin-Air Plus 1" panose="02000805000000020003" pitchFamily="50" charset="0"/>
              <a:cs typeface="Cavolini" panose="0300050204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22928737"/>
              </p:ext>
            </p:extLst>
          </p:nvPr>
        </p:nvGraphicFramePr>
        <p:xfrm>
          <a:off x="1942567" y="1525929"/>
          <a:ext cx="9435180" cy="4900271"/>
        </p:xfrm>
        <a:graphic>
          <a:graphicData uri="http://schemas.openxmlformats.org/drawingml/2006/table">
            <a:tbl>
              <a:tblPr firstRow="1" bandRow="1">
                <a:tableStyleId>{616DA210-FB5B-4158-B5E0-FEB733F419BA}</a:tableStyleId>
              </a:tblPr>
              <a:tblGrid>
                <a:gridCol w="1887036">
                  <a:extLst>
                    <a:ext uri="{9D8B030D-6E8A-4147-A177-3AD203B41FA5}">
                      <a16:colId xmlns:a16="http://schemas.microsoft.com/office/drawing/2014/main" val="4020973392"/>
                    </a:ext>
                  </a:extLst>
                </a:gridCol>
                <a:gridCol w="1887036">
                  <a:extLst>
                    <a:ext uri="{9D8B030D-6E8A-4147-A177-3AD203B41FA5}">
                      <a16:colId xmlns:a16="http://schemas.microsoft.com/office/drawing/2014/main" val="2856073923"/>
                    </a:ext>
                  </a:extLst>
                </a:gridCol>
                <a:gridCol w="1887036">
                  <a:extLst>
                    <a:ext uri="{9D8B030D-6E8A-4147-A177-3AD203B41FA5}">
                      <a16:colId xmlns:a16="http://schemas.microsoft.com/office/drawing/2014/main" val="3061152333"/>
                    </a:ext>
                  </a:extLst>
                </a:gridCol>
                <a:gridCol w="1887036">
                  <a:extLst>
                    <a:ext uri="{9D8B030D-6E8A-4147-A177-3AD203B41FA5}">
                      <a16:colId xmlns:a16="http://schemas.microsoft.com/office/drawing/2014/main" val="3816595594"/>
                    </a:ext>
                  </a:extLst>
                </a:gridCol>
                <a:gridCol w="1887036">
                  <a:extLst>
                    <a:ext uri="{9D8B030D-6E8A-4147-A177-3AD203B41FA5}">
                      <a16:colId xmlns:a16="http://schemas.microsoft.com/office/drawing/2014/main" val="2859039443"/>
                    </a:ext>
                  </a:extLst>
                </a:gridCol>
              </a:tblGrid>
              <a:tr h="370840">
                <a:tc>
                  <a:txBody>
                    <a:bodyPr/>
                    <a:lstStyle/>
                    <a:p>
                      <a:r>
                        <a:rPr lang="en-GB" dirty="0" smtClean="0"/>
                        <a:t>Look</a:t>
                      </a:r>
                      <a:endParaRPr lang="en-GB" dirty="0"/>
                    </a:p>
                  </a:txBody>
                  <a:tcPr/>
                </a:tc>
                <a:tc>
                  <a:txBody>
                    <a:bodyPr/>
                    <a:lstStyle/>
                    <a:p>
                      <a:r>
                        <a:rPr lang="en-GB" dirty="0" smtClean="0"/>
                        <a:t>Cover and say</a:t>
                      </a:r>
                      <a:endParaRPr lang="en-GB" dirty="0"/>
                    </a:p>
                  </a:txBody>
                  <a:tcPr/>
                </a:tc>
                <a:tc>
                  <a:txBody>
                    <a:bodyPr/>
                    <a:lstStyle/>
                    <a:p>
                      <a:r>
                        <a:rPr lang="en-GB" dirty="0" smtClean="0"/>
                        <a:t>Write and check</a:t>
                      </a:r>
                      <a:endParaRPr lang="en-GB" dirty="0"/>
                    </a:p>
                  </a:txBody>
                  <a:tcPr/>
                </a:tc>
                <a:tc>
                  <a:txBody>
                    <a:bodyPr/>
                    <a:lstStyle/>
                    <a:p>
                      <a:r>
                        <a:rPr lang="en-GB" dirty="0" smtClean="0"/>
                        <a:t>Amend errors</a:t>
                      </a:r>
                      <a:endParaRPr lang="en-GB" dirty="0"/>
                    </a:p>
                  </a:txBody>
                  <a:tcPr/>
                </a:tc>
                <a:tc>
                  <a:txBody>
                    <a:bodyPr/>
                    <a:lstStyle/>
                    <a:p>
                      <a:r>
                        <a:rPr lang="en-GB" dirty="0" smtClean="0"/>
                        <a:t>Repeat</a:t>
                      </a:r>
                      <a:endParaRPr lang="en-GB" dirty="0"/>
                    </a:p>
                  </a:txBody>
                  <a:tcPr/>
                </a:tc>
                <a:extLst>
                  <a:ext uri="{0D108BD9-81ED-4DB2-BD59-A6C34878D82A}">
                    <a16:rowId xmlns:a16="http://schemas.microsoft.com/office/drawing/2014/main" val="465327587"/>
                  </a:ext>
                </a:extLst>
              </a:tr>
              <a:tr h="370840">
                <a:tc>
                  <a:txBody>
                    <a:bodyPr/>
                    <a:lstStyle/>
                    <a:p>
                      <a:r>
                        <a:rPr lang="en-GB" dirty="0" smtClean="0">
                          <a:latin typeface="Letterjoin-Air Plus 1" panose="02000805000000020003" pitchFamily="50" charset="0"/>
                        </a:rPr>
                        <a:t>friend</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19476131"/>
                  </a:ext>
                </a:extLst>
              </a:tr>
              <a:tr h="370840">
                <a:tc>
                  <a:txBody>
                    <a:bodyPr/>
                    <a:lstStyle/>
                    <a:p>
                      <a:r>
                        <a:rPr lang="en-GB" dirty="0" smtClean="0">
                          <a:latin typeface="Letterjoin-Air Plus 1" panose="02000805000000020003" pitchFamily="50" charset="0"/>
                        </a:rPr>
                        <a:t>school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52654412"/>
                  </a:ext>
                </a:extLst>
              </a:tr>
              <a:tr h="370840">
                <a:tc>
                  <a:txBody>
                    <a:bodyPr/>
                    <a:lstStyle/>
                    <a:p>
                      <a:r>
                        <a:rPr lang="en-GB" dirty="0" smtClean="0">
                          <a:latin typeface="Letterjoin-Air Plus 1" panose="02000805000000020003" pitchFamily="50" charset="0"/>
                        </a:rPr>
                        <a:t>put</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54465752"/>
                  </a:ext>
                </a:extLst>
              </a:tr>
              <a:tr h="370840">
                <a:tc>
                  <a:txBody>
                    <a:bodyPr/>
                    <a:lstStyle/>
                    <a:p>
                      <a:r>
                        <a:rPr lang="en-GB" dirty="0" smtClean="0">
                          <a:latin typeface="Letterjoin-Air Plus 1" panose="02000805000000020003" pitchFamily="50" charset="0"/>
                        </a:rPr>
                        <a:t>push</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26650142"/>
                  </a:ext>
                </a:extLst>
              </a:tr>
              <a:tr h="370840">
                <a:tc>
                  <a:txBody>
                    <a:bodyPr/>
                    <a:lstStyle/>
                    <a:p>
                      <a:r>
                        <a:rPr lang="en-GB" dirty="0" smtClean="0">
                          <a:latin typeface="Letterjoin-Air Plus 1" panose="02000805000000020003" pitchFamily="50" charset="0"/>
                        </a:rPr>
                        <a:t>pull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9139655"/>
                  </a:ext>
                </a:extLst>
              </a:tr>
              <a:tr h="370840">
                <a:tc>
                  <a:txBody>
                    <a:bodyPr/>
                    <a:lstStyle/>
                    <a:p>
                      <a:r>
                        <a:rPr lang="en-GB" dirty="0" smtClean="0">
                          <a:latin typeface="Letterjoin-Air Plus 1" panose="02000805000000020003" pitchFamily="50" charset="0"/>
                        </a:rPr>
                        <a:t>full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18239676"/>
                  </a:ext>
                </a:extLst>
              </a:tr>
              <a:tr h="450191">
                <a:tc>
                  <a:txBody>
                    <a:bodyPr/>
                    <a:lstStyle/>
                    <a:p>
                      <a:r>
                        <a:rPr lang="en-GB" dirty="0" smtClean="0">
                          <a:latin typeface="Letterjoin-Air Plus 1" panose="02000805000000020003" pitchFamily="50" charset="0"/>
                        </a:rPr>
                        <a:t>house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170092734"/>
                  </a:ext>
                </a:extLst>
              </a:tr>
              <a:tr h="370840">
                <a:tc>
                  <a:txBody>
                    <a:bodyPr/>
                    <a:lstStyle/>
                    <a:p>
                      <a:r>
                        <a:rPr lang="en-GB" dirty="0" smtClean="0">
                          <a:latin typeface="Letterjoin-Air Plus 1" panose="02000805000000020003" pitchFamily="50" charset="0"/>
                        </a:rPr>
                        <a:t>our</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70943898"/>
                  </a:ext>
                </a:extLst>
              </a:tr>
              <a:tr h="370840">
                <a:tc>
                  <a:txBody>
                    <a:bodyPr/>
                    <a:lstStyle/>
                    <a:p>
                      <a:r>
                        <a:rPr lang="en-GB" dirty="0" smtClean="0">
                          <a:latin typeface="Letterjoin-Air Plus 1" panose="02000805000000020003" pitchFamily="50" charset="0"/>
                        </a:rPr>
                        <a:t>we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589931867"/>
                  </a:ext>
                </a:extLst>
              </a:tr>
              <a:tr h="370840">
                <a:tc>
                  <a:txBody>
                    <a:bodyPr/>
                    <a:lstStyle/>
                    <a:p>
                      <a:r>
                        <a:rPr lang="en-GB" dirty="0" smtClean="0">
                          <a:latin typeface="Letterjoin-Air Plus 1" panose="02000805000000020003" pitchFamily="50" charset="0"/>
                        </a:rPr>
                        <a:t>boxes</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1588110857"/>
                  </a:ext>
                </a:extLst>
              </a:tr>
              <a:tr h="370840">
                <a:tc>
                  <a:txBody>
                    <a:bodyPr/>
                    <a:lstStyle/>
                    <a:p>
                      <a:r>
                        <a:rPr lang="en-GB" dirty="0" smtClean="0">
                          <a:latin typeface="Letterjoin-Air Plus 1" panose="02000805000000020003" pitchFamily="50" charset="0"/>
                        </a:rPr>
                        <a:t>brushes</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3228494322"/>
                  </a:ext>
                </a:extLst>
              </a:tr>
              <a:tr h="370840">
                <a:tc>
                  <a:txBody>
                    <a:bodyPr/>
                    <a:lstStyle/>
                    <a:p>
                      <a:r>
                        <a:rPr lang="en-GB" dirty="0" smtClean="0">
                          <a:latin typeface="Letterjoin-Air Plus 1" panose="02000805000000020003" pitchFamily="50" charset="0"/>
                        </a:rPr>
                        <a:t>benches</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877139107"/>
                  </a:ext>
                </a:extLst>
              </a:tr>
            </a:tbl>
          </a:graphicData>
        </a:graphic>
      </p:graphicFrame>
    </p:spTree>
    <p:extLst>
      <p:ext uri="{BB962C8B-B14F-4D97-AF65-F5344CB8AC3E}">
        <p14:creationId xmlns:p14="http://schemas.microsoft.com/office/powerpoint/2010/main" val="241638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928689" y="286831"/>
            <a:ext cx="815575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47554" y="316698"/>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354320" y="1579240"/>
            <a:ext cx="10115861" cy="3108543"/>
          </a:xfrm>
          <a:prstGeom prst="rect">
            <a:avLst/>
          </a:prstGeom>
          <a:noFill/>
        </p:spPr>
        <p:txBody>
          <a:bodyPr wrap="square" rtlCol="0">
            <a:spAutoFit/>
          </a:bodyPr>
          <a:lstStyle/>
          <a:p>
            <a:r>
              <a:rPr lang="en-GB" sz="2400" dirty="0" smtClean="0">
                <a:latin typeface="Letterjoin-Air Plus 1" panose="02000805000000020003" pitchFamily="50" charset="0"/>
                <a:cs typeface="Cavolini" panose="03000502040302020204" pitchFamily="66" charset="0"/>
              </a:rPr>
              <a:t>RE – This term we are looking at the Christian Church</a:t>
            </a:r>
            <a:r>
              <a:rPr lang="en-GB" sz="1400" dirty="0" smtClean="0">
                <a:latin typeface="Letterjoin-Air Plus 1" panose="02000805000000020003" pitchFamily="50" charset="0"/>
                <a:cs typeface="Cavolini" panose="03000502040302020204" pitchFamily="66" charset="0"/>
              </a:rPr>
              <a:t>.</a:t>
            </a:r>
          </a:p>
          <a:p>
            <a:r>
              <a:rPr lang="en-GB" sz="1400" dirty="0" smtClean="0">
                <a:latin typeface="Letterjoin-Air Plus 1" panose="02000805000000020003" pitchFamily="50" charset="0"/>
                <a:cs typeface="Cavolini" panose="03000502040302020204" pitchFamily="66" charset="0"/>
              </a:rPr>
              <a:t> </a:t>
            </a:r>
          </a:p>
          <a:p>
            <a:endParaRPr lang="en-GB" sz="1400" dirty="0">
              <a:latin typeface="Letterjoin-Air Plus 1" panose="02000805000000020003" pitchFamily="50" charset="0"/>
              <a:cs typeface="Cavolini" panose="03000502040302020204" pitchFamily="66" charset="0"/>
            </a:endParaRPr>
          </a:p>
          <a:p>
            <a:r>
              <a:rPr lang="en-GB" dirty="0" smtClean="0">
                <a:latin typeface="Letterjoin-Air Plus 1" panose="02000805000000020003" pitchFamily="50" charset="0"/>
                <a:cs typeface="Cavolini" panose="03000502040302020204" pitchFamily="66" charset="0"/>
              </a:rPr>
              <a:t>What is the name of the Holy Book of Christianity?</a:t>
            </a:r>
          </a:p>
          <a:p>
            <a:endParaRPr lang="en-GB" dirty="0">
              <a:latin typeface="Letterjoin-Air Plus 1" panose="02000805000000020003" pitchFamily="50" charset="0"/>
              <a:cs typeface="Cavolini" panose="03000502040302020204" pitchFamily="66" charset="0"/>
            </a:endParaRPr>
          </a:p>
          <a:p>
            <a:r>
              <a:rPr lang="en-GB" dirty="0" smtClean="0">
                <a:latin typeface="Letterjoin-Air Plus 1" panose="02000805000000020003" pitchFamily="50" charset="0"/>
                <a:cs typeface="Cavolini" panose="03000502040302020204" pitchFamily="66" charset="0"/>
              </a:rPr>
              <a:t>What is the name of the Holy Book of Islam?</a:t>
            </a:r>
          </a:p>
          <a:p>
            <a:endParaRPr lang="en-GB" dirty="0">
              <a:latin typeface="Letterjoin-Air Plus 1" panose="02000805000000020003" pitchFamily="50" charset="0"/>
              <a:cs typeface="Cavolini" panose="03000502040302020204" pitchFamily="66" charset="0"/>
            </a:endParaRPr>
          </a:p>
          <a:p>
            <a:r>
              <a:rPr lang="en-GB" dirty="0" smtClean="0">
                <a:latin typeface="Letterjoin-Air Plus 1" panose="02000805000000020003" pitchFamily="50" charset="0"/>
                <a:cs typeface="Cavolini" panose="03000502040302020204" pitchFamily="66" charset="0"/>
              </a:rPr>
              <a:t>How are they similar?</a:t>
            </a:r>
          </a:p>
          <a:p>
            <a:endParaRPr lang="en-GB" dirty="0">
              <a:latin typeface="Letterjoin-Air Plus 1" panose="02000805000000020003" pitchFamily="50" charset="0"/>
              <a:cs typeface="Cavolini" panose="03000502040302020204" pitchFamily="66" charset="0"/>
            </a:endParaRPr>
          </a:p>
          <a:p>
            <a:r>
              <a:rPr lang="en-GB" dirty="0" smtClean="0">
                <a:latin typeface="Letterjoin-Air Plus 1" panose="02000805000000020003" pitchFamily="50" charset="0"/>
                <a:cs typeface="Cavolini" panose="03000502040302020204" pitchFamily="66" charset="0"/>
              </a:rPr>
              <a:t>How are they different? </a:t>
            </a:r>
          </a:p>
          <a:p>
            <a:pPr marL="285750" indent="-285750">
              <a:buFont typeface="Arial" panose="020B0604020202020204" pitchFamily="34" charset="0"/>
              <a:buChar char="•"/>
            </a:pPr>
            <a:endParaRPr lang="en-GB" dirty="0" smtClean="0">
              <a:latin typeface="Letterjoin-Air Plus 1" panose="02000805000000020003" pitchFamily="50" charset="0"/>
              <a:cs typeface="Cavolini" panose="03000502040302020204" pitchFamily="66" charset="0"/>
            </a:endParaRPr>
          </a:p>
        </p:txBody>
      </p:sp>
    </p:spTree>
    <p:extLst>
      <p:ext uri="{BB962C8B-B14F-4D97-AF65-F5344CB8AC3E}">
        <p14:creationId xmlns:p14="http://schemas.microsoft.com/office/powerpoint/2010/main" val="321924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266648" y="286831"/>
            <a:ext cx="947983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18" name="TextBox 17">
            <a:extLst>
              <a:ext uri="{FF2B5EF4-FFF2-40B4-BE49-F238E27FC236}">
                <a16:creationId xmlns:a16="http://schemas.microsoft.com/office/drawing/2014/main" id="{100C7057-B648-43B8-B516-EB588B754C34}"/>
              </a:ext>
            </a:extLst>
          </p:cNvPr>
          <p:cNvSpPr txBox="1"/>
          <p:nvPr/>
        </p:nvSpPr>
        <p:spPr>
          <a:xfrm>
            <a:off x="1533283" y="1099092"/>
            <a:ext cx="10115861" cy="523220"/>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Not all churches are the same but there are some things that you will find in most churches. This week we will look at the font. Read the information and write the answer to the question. </a:t>
            </a:r>
          </a:p>
        </p:txBody>
      </p:sp>
      <p:pic>
        <p:nvPicPr>
          <p:cNvPr id="2" name="Picture 1"/>
          <p:cNvPicPr>
            <a:picLocks noChangeAspect="1"/>
          </p:cNvPicPr>
          <p:nvPr/>
        </p:nvPicPr>
        <p:blipFill>
          <a:blip r:embed="rId2"/>
          <a:stretch>
            <a:fillRect/>
          </a:stretch>
        </p:blipFill>
        <p:spPr>
          <a:xfrm>
            <a:off x="2441788" y="1869588"/>
            <a:ext cx="7129557" cy="4988412"/>
          </a:xfrm>
          <a:prstGeom prst="rect">
            <a:avLst/>
          </a:prstGeom>
        </p:spPr>
      </p:pic>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8528140" y="174555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Tree>
    <p:extLst>
      <p:ext uri="{BB962C8B-B14F-4D97-AF65-F5344CB8AC3E}">
        <p14:creationId xmlns:p14="http://schemas.microsoft.com/office/powerpoint/2010/main" val="287921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08882" y="286831"/>
            <a:ext cx="11195372" cy="1446550"/>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Science</a:t>
            </a:r>
          </a:p>
          <a:p>
            <a:pPr algn="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The Seasons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4807180" y="101947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5" name="TextBox 4"/>
          <p:cNvSpPr txBox="1"/>
          <p:nvPr/>
        </p:nvSpPr>
        <p:spPr>
          <a:xfrm>
            <a:off x="5947960" y="1531699"/>
            <a:ext cx="6106026" cy="646331"/>
          </a:xfrm>
          <a:prstGeom prst="rect">
            <a:avLst/>
          </a:prstGeom>
          <a:noFill/>
        </p:spPr>
        <p:txBody>
          <a:bodyPr wrap="square" rtlCol="0">
            <a:spAutoFit/>
          </a:bodyPr>
          <a:lstStyle/>
          <a:p>
            <a:r>
              <a:rPr lang="en-GB" dirty="0" smtClean="0">
                <a:hlinkClick r:id="rId2"/>
              </a:rPr>
              <a:t>https</a:t>
            </a:r>
            <a:r>
              <a:rPr lang="en-GB" dirty="0">
                <a:hlinkClick r:id="rId2"/>
              </a:rPr>
              <a:t>://</a:t>
            </a:r>
            <a:r>
              <a:rPr lang="en-GB" dirty="0" smtClean="0">
                <a:hlinkClick r:id="rId2"/>
              </a:rPr>
              <a:t>www.bbc.co.uk/teach/class-clips-video/the-changing-seasons/zh4rkmn</a:t>
            </a:r>
            <a:r>
              <a:rPr lang="en-GB" dirty="0" smtClean="0"/>
              <a:t> </a:t>
            </a:r>
            <a:endParaRPr lang="en-GB" dirty="0"/>
          </a:p>
        </p:txBody>
      </p:sp>
      <p:sp>
        <p:nvSpPr>
          <p:cNvPr id="2" name="TextBox 1"/>
          <p:cNvSpPr txBox="1"/>
          <p:nvPr/>
        </p:nvSpPr>
        <p:spPr>
          <a:xfrm>
            <a:off x="650844" y="1151512"/>
            <a:ext cx="4087964" cy="1754326"/>
          </a:xfrm>
          <a:prstGeom prst="rect">
            <a:avLst/>
          </a:prstGeom>
          <a:noFill/>
        </p:spPr>
        <p:txBody>
          <a:bodyPr wrap="square" rtlCol="0">
            <a:spAutoFit/>
          </a:bodyPr>
          <a:lstStyle/>
          <a:p>
            <a:r>
              <a:rPr lang="en-GB" dirty="0" smtClean="0">
                <a:latin typeface="Letterjoin-Air Plus 1" panose="02000805000000020003" pitchFamily="50" charset="0"/>
              </a:rPr>
              <a:t>Have a look at these images and create a ‘summer’ word bank. Use these words to cerate some descriptive sentences about what you can do in the Summer. </a:t>
            </a:r>
            <a:endParaRPr lang="en-GB" dirty="0">
              <a:latin typeface="Letterjoin-Air Plus 1" panose="02000805000000020003" pitchFamily="50" charset="0"/>
            </a:endParaRPr>
          </a:p>
        </p:txBody>
      </p:sp>
      <p:pic>
        <p:nvPicPr>
          <p:cNvPr id="6" name="Picture 5"/>
          <p:cNvPicPr>
            <a:picLocks noChangeAspect="1"/>
          </p:cNvPicPr>
          <p:nvPr/>
        </p:nvPicPr>
        <p:blipFill>
          <a:blip r:embed="rId3"/>
          <a:stretch>
            <a:fillRect/>
          </a:stretch>
        </p:blipFill>
        <p:spPr>
          <a:xfrm>
            <a:off x="604088" y="2835643"/>
            <a:ext cx="3029521" cy="2160000"/>
          </a:xfrm>
          <a:prstGeom prst="rect">
            <a:avLst/>
          </a:prstGeom>
        </p:spPr>
      </p:pic>
      <p:pic>
        <p:nvPicPr>
          <p:cNvPr id="8" name="Picture 7"/>
          <p:cNvPicPr>
            <a:picLocks noChangeAspect="1"/>
          </p:cNvPicPr>
          <p:nvPr/>
        </p:nvPicPr>
        <p:blipFill>
          <a:blip r:embed="rId4"/>
          <a:stretch>
            <a:fillRect/>
          </a:stretch>
        </p:blipFill>
        <p:spPr>
          <a:xfrm>
            <a:off x="4757916" y="2628840"/>
            <a:ext cx="3390698" cy="2160000"/>
          </a:xfrm>
          <a:prstGeom prst="rect">
            <a:avLst/>
          </a:prstGeom>
        </p:spPr>
      </p:pic>
      <p:pic>
        <p:nvPicPr>
          <p:cNvPr id="9" name="Picture 8"/>
          <p:cNvPicPr>
            <a:picLocks noChangeAspect="1"/>
          </p:cNvPicPr>
          <p:nvPr/>
        </p:nvPicPr>
        <p:blipFill>
          <a:blip r:embed="rId5"/>
          <a:stretch>
            <a:fillRect/>
          </a:stretch>
        </p:blipFill>
        <p:spPr>
          <a:xfrm>
            <a:off x="1880431" y="4528962"/>
            <a:ext cx="3380302" cy="2160000"/>
          </a:xfrm>
          <a:prstGeom prst="rect">
            <a:avLst/>
          </a:prstGeom>
        </p:spPr>
      </p:pic>
      <p:pic>
        <p:nvPicPr>
          <p:cNvPr id="11" name="Picture 10"/>
          <p:cNvPicPr>
            <a:picLocks noChangeAspect="1"/>
          </p:cNvPicPr>
          <p:nvPr/>
        </p:nvPicPr>
        <p:blipFill>
          <a:blip r:embed="rId6"/>
          <a:stretch>
            <a:fillRect/>
          </a:stretch>
        </p:blipFill>
        <p:spPr>
          <a:xfrm>
            <a:off x="6871948" y="4528962"/>
            <a:ext cx="3088421" cy="2160000"/>
          </a:xfrm>
          <a:prstGeom prst="rect">
            <a:avLst/>
          </a:prstGeom>
        </p:spPr>
      </p:pic>
      <p:pic>
        <p:nvPicPr>
          <p:cNvPr id="12" name="Picture 11"/>
          <p:cNvPicPr>
            <a:picLocks noChangeAspect="1"/>
          </p:cNvPicPr>
          <p:nvPr/>
        </p:nvPicPr>
        <p:blipFill>
          <a:blip r:embed="rId7"/>
          <a:stretch>
            <a:fillRect/>
          </a:stretch>
        </p:blipFill>
        <p:spPr>
          <a:xfrm>
            <a:off x="9272921" y="2792670"/>
            <a:ext cx="2260174" cy="2160000"/>
          </a:xfrm>
          <a:prstGeom prst="rect">
            <a:avLst/>
          </a:prstGeom>
        </p:spPr>
      </p:pic>
    </p:spTree>
    <p:extLst>
      <p:ext uri="{BB962C8B-B14F-4D97-AF65-F5344CB8AC3E}">
        <p14:creationId xmlns:p14="http://schemas.microsoft.com/office/powerpoint/2010/main" val="412904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57000"/>
          </a:schemeClr>
        </a:solidFill>
        <a:effectLst/>
      </p:bgPr>
    </p:bg>
    <p:spTree>
      <p:nvGrpSpPr>
        <p:cNvPr id="1" name=""/>
        <p:cNvGrpSpPr/>
        <p:nvPr/>
      </p:nvGrpSpPr>
      <p:grpSpPr>
        <a:xfrm>
          <a:off x="0" y="0"/>
          <a:ext cx="0" cy="0"/>
          <a:chOff x="0" y="0"/>
          <a:chExt cx="0" cy="0"/>
        </a:xfrm>
      </p:grpSpPr>
      <p:sp>
        <p:nvSpPr>
          <p:cNvPr id="23" name="Rectangle 22"/>
          <p:cNvSpPr/>
          <p:nvPr/>
        </p:nvSpPr>
        <p:spPr>
          <a:xfrm>
            <a:off x="746078" y="1011078"/>
            <a:ext cx="10704704" cy="3647152"/>
          </a:xfrm>
          <a:prstGeom prst="rect">
            <a:avLst/>
          </a:prstGeom>
        </p:spPr>
        <p:txBody>
          <a:bodyPr wrap="square">
            <a:spAutoFit/>
          </a:bodyPr>
          <a:lstStyle/>
          <a:p>
            <a:r>
              <a:rPr lang="en-GB" sz="2100" i="1" dirty="0" smtClean="0">
                <a:latin typeface="Letterjoin-Air Plus 1" panose="02000805000000020003" pitchFamily="50" charset="0"/>
              </a:rPr>
              <a:t>Hello year 1! I hope that you are all keeping well. </a:t>
            </a:r>
          </a:p>
          <a:p>
            <a:endParaRPr lang="en-GB" sz="2100" dirty="0" smtClean="0">
              <a:latin typeface="Letterjoin-Air Plus 1" panose="02000805000000020003" pitchFamily="50" charset="0"/>
            </a:endParaRPr>
          </a:p>
          <a:p>
            <a:r>
              <a:rPr lang="en-GB" sz="2100" i="1" dirty="0" smtClean="0">
                <a:latin typeface="Letterjoin-Air Plus 1" panose="02000805000000020003" pitchFamily="50" charset="0"/>
              </a:rPr>
              <a:t>Here is some more learning activities for you to do at home, though I do wish we were in the classroom learning together. </a:t>
            </a:r>
          </a:p>
          <a:p>
            <a:endParaRPr lang="en-GB" sz="2100" i="1" dirty="0" smtClean="0">
              <a:latin typeface="Letterjoin-Air Plus 1" panose="02000805000000020003" pitchFamily="50" charset="0"/>
            </a:endParaRPr>
          </a:p>
          <a:p>
            <a:r>
              <a:rPr lang="en-GB" sz="2100" i="1" dirty="0" smtClean="0">
                <a:latin typeface="Letterjoin-Air Plus 1" panose="02000805000000020003" pitchFamily="50" charset="0"/>
              </a:rPr>
              <a:t>Don’t forget, there is work available on Purple Mash too and remember to send me some of your work through Class Dojo.</a:t>
            </a:r>
          </a:p>
          <a:p>
            <a:endParaRPr lang="en-GB" sz="2100" i="1" dirty="0">
              <a:latin typeface="Letterjoin-Air Plus 1" panose="02000805000000020003" pitchFamily="50" charset="0"/>
            </a:endParaRPr>
          </a:p>
          <a:p>
            <a:r>
              <a:rPr lang="en-GB" sz="2100" i="1" dirty="0" smtClean="0">
                <a:latin typeface="Letterjoin-Air Plus 1" panose="02000805000000020003" pitchFamily="50" charset="0"/>
              </a:rPr>
              <a:t>I hope to see you all soon</a:t>
            </a:r>
          </a:p>
          <a:p>
            <a:endParaRPr lang="en-GB" sz="2100" i="1" dirty="0">
              <a:latin typeface="Letterjoin-Air Plus 1" panose="02000805000000020003" pitchFamily="50" charset="0"/>
            </a:endParaRPr>
          </a:p>
          <a:p>
            <a:r>
              <a:rPr lang="en-GB" sz="2100" i="1" dirty="0" smtClean="0">
                <a:latin typeface="Letterjoin-Air Plus 1" panose="02000805000000020003" pitchFamily="50" charset="0"/>
              </a:rPr>
              <a:t>Mrs Gliddon</a:t>
            </a:r>
            <a:endParaRPr lang="en-GB" sz="2100" i="1" dirty="0">
              <a:latin typeface="Letterjoin-Air Plus 1" panose="02000805000000020003" pitchFamily="50" charset="0"/>
            </a:endParaRPr>
          </a:p>
        </p:txBody>
      </p:sp>
    </p:spTree>
    <p:extLst>
      <p:ext uri="{BB962C8B-B14F-4D97-AF65-F5344CB8AC3E}">
        <p14:creationId xmlns:p14="http://schemas.microsoft.com/office/powerpoint/2010/main" val="357630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83101" y="196818"/>
            <a:ext cx="944136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274519" y="94760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TextBox 8">
            <a:extLst>
              <a:ext uri="{FF2B5EF4-FFF2-40B4-BE49-F238E27FC236}">
                <a16:creationId xmlns:a16="http://schemas.microsoft.com/office/drawing/2014/main" id="{B3D25008-87B7-4016-ADE0-F61BC28891E5}"/>
              </a:ext>
            </a:extLst>
          </p:cNvPr>
          <p:cNvSpPr txBox="1"/>
          <p:nvPr/>
        </p:nvSpPr>
        <p:spPr>
          <a:xfrm>
            <a:off x="6976060" y="1674831"/>
            <a:ext cx="4645669" cy="369332"/>
          </a:xfrm>
          <a:prstGeom prst="rect">
            <a:avLst/>
          </a:prstGeom>
          <a:noFill/>
        </p:spPr>
        <p:txBody>
          <a:bodyPr wrap="square" rtlCol="0">
            <a:spAutoFit/>
          </a:bodyPr>
          <a:lstStyle/>
          <a:p>
            <a:endParaRPr lang="en-GB" dirty="0">
              <a:latin typeface="Letterjoin-Air Plus 1" panose="02000805000000020003" pitchFamily="50" charset="0"/>
              <a:cs typeface="Cavolini" panose="03000502040302020204" pitchFamily="66" charset="0"/>
            </a:endParaRPr>
          </a:p>
        </p:txBody>
      </p:sp>
      <p:pic>
        <p:nvPicPr>
          <p:cNvPr id="3" name="Picture 2"/>
          <p:cNvPicPr>
            <a:picLocks noChangeAspect="1"/>
          </p:cNvPicPr>
          <p:nvPr/>
        </p:nvPicPr>
        <p:blipFill>
          <a:blip r:embed="rId2"/>
          <a:stretch>
            <a:fillRect/>
          </a:stretch>
        </p:blipFill>
        <p:spPr>
          <a:xfrm>
            <a:off x="6240549" y="1391572"/>
            <a:ext cx="4387645" cy="5174560"/>
          </a:xfrm>
          <a:prstGeom prst="rect">
            <a:avLst/>
          </a:prstGeom>
        </p:spPr>
      </p:pic>
      <p:sp>
        <p:nvSpPr>
          <p:cNvPr id="5" name="TextBox 4"/>
          <p:cNvSpPr txBox="1"/>
          <p:nvPr/>
        </p:nvSpPr>
        <p:spPr>
          <a:xfrm>
            <a:off x="1932039" y="1883908"/>
            <a:ext cx="3613355" cy="3970318"/>
          </a:xfrm>
          <a:prstGeom prst="rect">
            <a:avLst/>
          </a:prstGeom>
          <a:noFill/>
        </p:spPr>
        <p:txBody>
          <a:bodyPr wrap="square" rtlCol="0">
            <a:spAutoFit/>
          </a:bodyPr>
          <a:lstStyle/>
          <a:p>
            <a:r>
              <a:rPr lang="en-GB" sz="2800" dirty="0" smtClean="0">
                <a:latin typeface="Letterjoin-Air Plus 1" panose="02000805000000020003" pitchFamily="50" charset="0"/>
              </a:rPr>
              <a:t>How many ways can you make 4 using these cards?</a:t>
            </a:r>
          </a:p>
          <a:p>
            <a:endParaRPr lang="en-GB" sz="2800" dirty="0">
              <a:latin typeface="Letterjoin-Air Plus 1" panose="02000805000000020003" pitchFamily="50" charset="0"/>
            </a:endParaRPr>
          </a:p>
          <a:p>
            <a:r>
              <a:rPr lang="en-GB" sz="2800" dirty="0" smtClean="0">
                <a:latin typeface="Letterjoin-Air Plus 1" panose="02000805000000020003" pitchFamily="50" charset="0"/>
              </a:rPr>
              <a:t>You can use the cards as many times as you like.</a:t>
            </a:r>
            <a:endParaRPr lang="en-GB" sz="2800" dirty="0">
              <a:latin typeface="Letterjoin-Air Plus 1" panose="02000805000000020003" pitchFamily="50" charset="0"/>
            </a:endParaRPr>
          </a:p>
        </p:txBody>
      </p:sp>
    </p:spTree>
    <p:extLst>
      <p:ext uri="{BB962C8B-B14F-4D97-AF65-F5344CB8AC3E}">
        <p14:creationId xmlns:p14="http://schemas.microsoft.com/office/powerpoint/2010/main" val="213056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2711" y="180582"/>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425D4109-DACF-4E0C-B7FB-33F64C5E0615}"/>
              </a:ext>
            </a:extLst>
          </p:cNvPr>
          <p:cNvSpPr txBox="1"/>
          <p:nvPr/>
        </p:nvSpPr>
        <p:spPr>
          <a:xfrm>
            <a:off x="124582" y="804685"/>
            <a:ext cx="9848911" cy="707886"/>
          </a:xfrm>
          <a:prstGeom prst="rect">
            <a:avLst/>
          </a:prstGeom>
          <a:noFill/>
        </p:spPr>
        <p:txBody>
          <a:bodyPr wrap="square" rtlCol="0">
            <a:spAutoFit/>
          </a:bodyPr>
          <a:lstStyle/>
          <a:p>
            <a:r>
              <a:rPr lang="en-GB" sz="2000" b="1" u="sng" dirty="0" smtClean="0">
                <a:latin typeface="Letterjoin-Air Plus 1" panose="02000805000000020003" pitchFamily="50" charset="0"/>
                <a:cs typeface="Cavolini" panose="03000502040302020204" pitchFamily="66" charset="0"/>
              </a:rPr>
              <a:t>We are starting to look at multiplication and division, You can use step counting!</a:t>
            </a:r>
            <a:endParaRPr lang="en-GB" sz="2000" dirty="0">
              <a:latin typeface="Letterjoin-Air Plus 1" panose="02000805000000020003" pitchFamily="50" charset="0"/>
              <a:cs typeface="Cavolini" panose="03000502040302020204" pitchFamily="66" charset="0"/>
            </a:endParaRPr>
          </a:p>
        </p:txBody>
      </p:sp>
      <p:grpSp>
        <p:nvGrpSpPr>
          <p:cNvPr id="174" name="Group 173">
            <a:extLst>
              <a:ext uri="{FF2B5EF4-FFF2-40B4-BE49-F238E27FC236}">
                <a16:creationId xmlns:a16="http://schemas.microsoft.com/office/drawing/2014/main" id="{E6AC9028-2FB5-4F8B-982D-28553FCC52B1}"/>
              </a:ext>
              <a:ext uri="{C183D7F6-B498-43B3-948B-1728B52AA6E4}">
                <adec:decorative xmlns="" xmlns:adec="http://schemas.microsoft.com/office/drawing/2017/decorative" val="1"/>
              </a:ext>
            </a:extLst>
          </p:cNvPr>
          <p:cNvGrpSpPr>
            <a:grpSpLocks noChangeAspect="1"/>
          </p:cNvGrpSpPr>
          <p:nvPr/>
        </p:nvGrpSpPr>
        <p:grpSpPr>
          <a:xfrm rot="20739652">
            <a:off x="10432159" y="553606"/>
            <a:ext cx="1598574" cy="1310830"/>
            <a:chOff x="5439829"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4"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29"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192" name="TextBox 19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pic>
        <p:nvPicPr>
          <p:cNvPr id="8" name="Picture 7"/>
          <p:cNvPicPr>
            <a:picLocks noChangeAspect="1"/>
          </p:cNvPicPr>
          <p:nvPr/>
        </p:nvPicPr>
        <p:blipFill>
          <a:blip r:embed="rId2"/>
          <a:stretch>
            <a:fillRect/>
          </a:stretch>
        </p:blipFill>
        <p:spPr>
          <a:xfrm>
            <a:off x="731007" y="1563361"/>
            <a:ext cx="3505504" cy="4797968"/>
          </a:xfrm>
          <a:prstGeom prst="rect">
            <a:avLst/>
          </a:prstGeom>
        </p:spPr>
      </p:pic>
      <p:pic>
        <p:nvPicPr>
          <p:cNvPr id="9" name="Picture 8"/>
          <p:cNvPicPr>
            <a:picLocks noChangeAspect="1"/>
          </p:cNvPicPr>
          <p:nvPr/>
        </p:nvPicPr>
        <p:blipFill>
          <a:blip r:embed="rId3"/>
          <a:stretch>
            <a:fillRect/>
          </a:stretch>
        </p:blipFill>
        <p:spPr>
          <a:xfrm>
            <a:off x="4846548" y="1465479"/>
            <a:ext cx="3200400" cy="4895850"/>
          </a:xfrm>
          <a:prstGeom prst="rect">
            <a:avLst/>
          </a:prstGeom>
        </p:spPr>
      </p:pic>
      <p:pic>
        <p:nvPicPr>
          <p:cNvPr id="11" name="Picture 10"/>
          <p:cNvPicPr>
            <a:picLocks noChangeAspect="1"/>
          </p:cNvPicPr>
          <p:nvPr/>
        </p:nvPicPr>
        <p:blipFill>
          <a:blip r:embed="rId4"/>
          <a:stretch>
            <a:fillRect/>
          </a:stretch>
        </p:blipFill>
        <p:spPr>
          <a:xfrm>
            <a:off x="8248116" y="1891913"/>
            <a:ext cx="3181350" cy="4429125"/>
          </a:xfrm>
          <a:prstGeom prst="rect">
            <a:avLst/>
          </a:prstGeom>
        </p:spPr>
      </p:pic>
    </p:spTree>
    <p:extLst>
      <p:ext uri="{BB962C8B-B14F-4D97-AF65-F5344CB8AC3E}">
        <p14:creationId xmlns:p14="http://schemas.microsoft.com/office/powerpoint/2010/main" val="50687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622288" y="196818"/>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pic>
        <p:nvPicPr>
          <p:cNvPr id="3" name="Picture 2"/>
          <p:cNvPicPr>
            <a:picLocks noChangeAspect="1"/>
          </p:cNvPicPr>
          <p:nvPr/>
        </p:nvPicPr>
        <p:blipFill>
          <a:blip r:embed="rId2"/>
          <a:stretch>
            <a:fillRect/>
          </a:stretch>
        </p:blipFill>
        <p:spPr>
          <a:xfrm>
            <a:off x="872759" y="1200827"/>
            <a:ext cx="10790855" cy="5407621"/>
          </a:xfrm>
          <a:prstGeom prst="rect">
            <a:avLst/>
          </a:prstGeom>
        </p:spPr>
      </p:pic>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1175" y="81486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Tree>
    <p:extLst>
      <p:ext uri="{BB962C8B-B14F-4D97-AF65-F5344CB8AC3E}">
        <p14:creationId xmlns:p14="http://schemas.microsoft.com/office/powerpoint/2010/main" val="370783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007245" y="286831"/>
            <a:ext cx="9998636"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985234" y="129790"/>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pic>
        <p:nvPicPr>
          <p:cNvPr id="4" name="Picture 3"/>
          <p:cNvPicPr>
            <a:picLocks noChangeAspect="1"/>
          </p:cNvPicPr>
          <p:nvPr/>
        </p:nvPicPr>
        <p:blipFill>
          <a:blip r:embed="rId2"/>
          <a:stretch>
            <a:fillRect/>
          </a:stretch>
        </p:blipFill>
        <p:spPr>
          <a:xfrm>
            <a:off x="1007245" y="1162492"/>
            <a:ext cx="4205854" cy="5282553"/>
          </a:xfrm>
          <a:prstGeom prst="rect">
            <a:avLst/>
          </a:prstGeom>
        </p:spPr>
      </p:pic>
      <p:pic>
        <p:nvPicPr>
          <p:cNvPr id="5" name="Picture 4"/>
          <p:cNvPicPr>
            <a:picLocks noChangeAspect="1"/>
          </p:cNvPicPr>
          <p:nvPr/>
        </p:nvPicPr>
        <p:blipFill>
          <a:blip r:embed="rId3"/>
          <a:stretch>
            <a:fillRect/>
          </a:stretch>
        </p:blipFill>
        <p:spPr>
          <a:xfrm>
            <a:off x="6158697" y="1162492"/>
            <a:ext cx="4228248" cy="5361015"/>
          </a:xfrm>
          <a:prstGeom prst="rect">
            <a:avLst/>
          </a:prstGeom>
        </p:spPr>
      </p:pic>
    </p:spTree>
    <p:extLst>
      <p:ext uri="{BB962C8B-B14F-4D97-AF65-F5344CB8AC3E}">
        <p14:creationId xmlns:p14="http://schemas.microsoft.com/office/powerpoint/2010/main" val="251023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103" y="1649041"/>
            <a:ext cx="1978896" cy="1818248"/>
          </a:xfrm>
          <a:prstGeom prst="rect">
            <a:avLst/>
          </a:prstGeom>
        </p:spPr>
      </p:pic>
      <p:sp>
        <p:nvSpPr>
          <p:cNvPr id="10" name="Rectangle 9">
            <a:extLst>
              <a:ext uri="{FF2B5EF4-FFF2-40B4-BE49-F238E27FC236}">
                <a16:creationId xmlns:a16="http://schemas.microsoft.com/office/drawing/2014/main" id="{198BB51F-5BCA-4F04-8718-7182FC62952C}"/>
              </a:ext>
            </a:extLst>
          </p:cNvPr>
          <p:cNvSpPr/>
          <p:nvPr/>
        </p:nvSpPr>
        <p:spPr>
          <a:xfrm>
            <a:off x="146432" y="286831"/>
            <a:ext cx="11720260"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1" name="TextBox 10"/>
          <p:cNvSpPr txBox="1"/>
          <p:nvPr/>
        </p:nvSpPr>
        <p:spPr>
          <a:xfrm>
            <a:off x="1753428" y="1076488"/>
            <a:ext cx="9822808" cy="923330"/>
          </a:xfrm>
          <a:prstGeom prst="rect">
            <a:avLst/>
          </a:prstGeom>
          <a:noFill/>
        </p:spPr>
        <p:txBody>
          <a:bodyPr wrap="square" rtlCol="0">
            <a:spAutoFit/>
          </a:bodyPr>
          <a:lstStyle/>
          <a:p>
            <a:r>
              <a:rPr lang="en-GB" dirty="0" smtClean="0">
                <a:solidFill>
                  <a:srgbClr val="FF0000"/>
                </a:solidFill>
                <a:latin typeface="Letterjoin-Air Plus 1" panose="02000805000000020003" pitchFamily="50" charset="0"/>
              </a:rPr>
              <a:t>Remember,  there are some great videos on </a:t>
            </a:r>
            <a:r>
              <a:rPr lang="en-GB" dirty="0" err="1">
                <a:solidFill>
                  <a:srgbClr val="FF0000"/>
                </a:solidFill>
                <a:latin typeface="Letterjoin-Air Plus 1" panose="02000805000000020003" pitchFamily="50" charset="0"/>
              </a:rPr>
              <a:t>Y</a:t>
            </a:r>
            <a:r>
              <a:rPr lang="en-GB" dirty="0" err="1" smtClean="0">
                <a:solidFill>
                  <a:srgbClr val="FF0000"/>
                </a:solidFill>
                <a:latin typeface="Letterjoin-Air Plus 1" panose="02000805000000020003" pitchFamily="50" charset="0"/>
              </a:rPr>
              <a:t>outube</a:t>
            </a:r>
            <a:r>
              <a:rPr lang="en-GB" dirty="0" smtClean="0">
                <a:solidFill>
                  <a:srgbClr val="FF0000"/>
                </a:solidFill>
                <a:latin typeface="Letterjoin-Air Plus 1" panose="02000805000000020003" pitchFamily="50" charset="0"/>
              </a:rPr>
              <a:t> to help. Ruth </a:t>
            </a:r>
            <a:r>
              <a:rPr lang="en-GB" dirty="0" err="1" smtClean="0">
                <a:solidFill>
                  <a:srgbClr val="FF0000"/>
                </a:solidFill>
                <a:latin typeface="Letterjoin-Air Plus 1" panose="02000805000000020003" pitchFamily="50" charset="0"/>
              </a:rPr>
              <a:t>Miskin</a:t>
            </a:r>
            <a:r>
              <a:rPr lang="en-GB" dirty="0" smtClean="0">
                <a:solidFill>
                  <a:srgbClr val="FF0000"/>
                </a:solidFill>
                <a:latin typeface="Letterjoin-Air Plus 1" panose="02000805000000020003" pitchFamily="50" charset="0"/>
              </a:rPr>
              <a:t> Training set 3 speed sounds and spelling lessons are definitely worth while</a:t>
            </a:r>
            <a:r>
              <a:rPr lang="en-GB" dirty="0">
                <a:solidFill>
                  <a:srgbClr val="FF0000"/>
                </a:solidFill>
                <a:latin typeface="Letterjoin-Air Plus 1" panose="02000805000000020003" pitchFamily="50" charset="0"/>
              </a:rPr>
              <a:t> </a:t>
            </a:r>
            <a:r>
              <a:rPr lang="en-GB" dirty="0" smtClean="0">
                <a:solidFill>
                  <a:srgbClr val="FF0000"/>
                </a:solidFill>
                <a:latin typeface="Letterjoin-Air Plus 1" panose="02000805000000020003" pitchFamily="50" charset="0"/>
              </a:rPr>
              <a:t>in teaching your child and set 2 are great for recap lessons.</a:t>
            </a:r>
            <a:endParaRPr lang="en-GB" dirty="0">
              <a:solidFill>
                <a:srgbClr val="FF0000"/>
              </a:solidFill>
              <a:latin typeface="Letterjoin-Air Plus 1" panose="02000805000000020003" pitchFamily="50" charset="0"/>
            </a:endParaRPr>
          </a:p>
        </p:txBody>
      </p:sp>
      <p:sp>
        <p:nvSpPr>
          <p:cNvPr id="12" name="TextBox 11"/>
          <p:cNvSpPr txBox="1"/>
          <p:nvPr/>
        </p:nvSpPr>
        <p:spPr>
          <a:xfrm>
            <a:off x="9939130" y="2629828"/>
            <a:ext cx="1788091" cy="2031325"/>
          </a:xfrm>
          <a:prstGeom prst="rect">
            <a:avLst/>
          </a:prstGeom>
          <a:noFill/>
        </p:spPr>
        <p:txBody>
          <a:bodyPr wrap="square" rtlCol="0">
            <a:spAutoFit/>
          </a:bodyPr>
          <a:lstStyle/>
          <a:p>
            <a:pPr algn="ctr"/>
            <a:r>
              <a:rPr lang="en-GB" dirty="0" smtClean="0">
                <a:latin typeface="Letterjoin-Air Plus 1" panose="02000805000000020003" pitchFamily="50" charset="0"/>
              </a:rPr>
              <a:t>Find the words that contain the split digraph e-e and read them.</a:t>
            </a:r>
            <a:endParaRPr lang="en-GB" dirty="0">
              <a:latin typeface="Letterjoin-Air Plus 1" panose="02000805000000020003" pitchFamily="50" charset="0"/>
            </a:endParaRPr>
          </a:p>
        </p:txBody>
      </p:sp>
      <p:pic>
        <p:nvPicPr>
          <p:cNvPr id="2" name="Picture 1"/>
          <p:cNvPicPr>
            <a:picLocks noChangeAspect="1"/>
          </p:cNvPicPr>
          <p:nvPr/>
        </p:nvPicPr>
        <p:blipFill>
          <a:blip r:embed="rId3"/>
          <a:stretch>
            <a:fillRect/>
          </a:stretch>
        </p:blipFill>
        <p:spPr>
          <a:xfrm>
            <a:off x="277335" y="3259838"/>
            <a:ext cx="2380433" cy="3597788"/>
          </a:xfrm>
          <a:prstGeom prst="rect">
            <a:avLst/>
          </a:prstGeom>
        </p:spPr>
      </p:pic>
      <p:pic>
        <p:nvPicPr>
          <p:cNvPr id="5" name="Picture 4"/>
          <p:cNvPicPr>
            <a:picLocks noChangeAspect="1"/>
          </p:cNvPicPr>
          <p:nvPr/>
        </p:nvPicPr>
        <p:blipFill>
          <a:blip r:embed="rId4"/>
          <a:stretch>
            <a:fillRect/>
          </a:stretch>
        </p:blipFill>
        <p:spPr>
          <a:xfrm>
            <a:off x="2889773" y="2223972"/>
            <a:ext cx="7049357" cy="4249379"/>
          </a:xfrm>
          <a:prstGeom prst="rect">
            <a:avLst/>
          </a:prstGeom>
        </p:spPr>
      </p:pic>
    </p:spTree>
    <p:extLst>
      <p:ext uri="{BB962C8B-B14F-4D97-AF65-F5344CB8AC3E}">
        <p14:creationId xmlns:p14="http://schemas.microsoft.com/office/powerpoint/2010/main" val="29432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6432" y="286831"/>
            <a:ext cx="11720260"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pic>
        <p:nvPicPr>
          <p:cNvPr id="24" name="Picture 23"/>
          <p:cNvPicPr>
            <a:picLocks noChangeAspect="1"/>
          </p:cNvPicPr>
          <p:nvPr/>
        </p:nvPicPr>
        <p:blipFill>
          <a:blip r:embed="rId2"/>
          <a:stretch>
            <a:fillRect/>
          </a:stretch>
        </p:blipFill>
        <p:spPr>
          <a:xfrm>
            <a:off x="679746" y="1594518"/>
            <a:ext cx="1978896" cy="1818248"/>
          </a:xfrm>
          <a:prstGeom prst="rect">
            <a:avLst/>
          </a:prstGeom>
        </p:spPr>
      </p:pic>
      <p:pic>
        <p:nvPicPr>
          <p:cNvPr id="25" name="Picture 24"/>
          <p:cNvPicPr>
            <a:picLocks noChangeAspect="1"/>
          </p:cNvPicPr>
          <p:nvPr/>
        </p:nvPicPr>
        <p:blipFill>
          <a:blip r:embed="rId3"/>
          <a:stretch>
            <a:fillRect/>
          </a:stretch>
        </p:blipFill>
        <p:spPr>
          <a:xfrm>
            <a:off x="478978" y="3205315"/>
            <a:ext cx="2380433" cy="3597788"/>
          </a:xfrm>
          <a:prstGeom prst="rect">
            <a:avLst/>
          </a:prstGeom>
        </p:spPr>
      </p:pic>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pic>
        <p:nvPicPr>
          <p:cNvPr id="3" name="Picture 2"/>
          <p:cNvPicPr>
            <a:picLocks noChangeAspect="1"/>
          </p:cNvPicPr>
          <p:nvPr/>
        </p:nvPicPr>
        <p:blipFill>
          <a:blip r:embed="rId4"/>
          <a:stretch>
            <a:fillRect/>
          </a:stretch>
        </p:blipFill>
        <p:spPr>
          <a:xfrm>
            <a:off x="8674164" y="1763624"/>
            <a:ext cx="3240000" cy="1227273"/>
          </a:xfrm>
          <a:prstGeom prst="rect">
            <a:avLst/>
          </a:prstGeom>
        </p:spPr>
      </p:pic>
      <p:pic>
        <p:nvPicPr>
          <p:cNvPr id="8" name="Picture 7"/>
          <p:cNvPicPr>
            <a:picLocks noChangeAspect="1"/>
          </p:cNvPicPr>
          <p:nvPr/>
        </p:nvPicPr>
        <p:blipFill>
          <a:blip r:embed="rId5"/>
          <a:stretch>
            <a:fillRect/>
          </a:stretch>
        </p:blipFill>
        <p:spPr>
          <a:xfrm>
            <a:off x="8674164" y="3205315"/>
            <a:ext cx="3240000" cy="1187793"/>
          </a:xfrm>
          <a:prstGeom prst="rect">
            <a:avLst/>
          </a:prstGeom>
        </p:spPr>
      </p:pic>
      <p:pic>
        <p:nvPicPr>
          <p:cNvPr id="9" name="Picture 8"/>
          <p:cNvPicPr>
            <a:picLocks noChangeAspect="1"/>
          </p:cNvPicPr>
          <p:nvPr/>
        </p:nvPicPr>
        <p:blipFill>
          <a:blip r:embed="rId6"/>
          <a:stretch>
            <a:fillRect/>
          </a:stretch>
        </p:blipFill>
        <p:spPr>
          <a:xfrm>
            <a:off x="8674164" y="4641556"/>
            <a:ext cx="3240000" cy="1169136"/>
          </a:xfrm>
          <a:prstGeom prst="rect">
            <a:avLst/>
          </a:prstGeom>
        </p:spPr>
      </p:pic>
      <p:pic>
        <p:nvPicPr>
          <p:cNvPr id="11" name="Picture 10"/>
          <p:cNvPicPr>
            <a:picLocks noChangeAspect="1"/>
          </p:cNvPicPr>
          <p:nvPr/>
        </p:nvPicPr>
        <p:blipFill>
          <a:blip r:embed="rId7"/>
          <a:stretch>
            <a:fillRect/>
          </a:stretch>
        </p:blipFill>
        <p:spPr>
          <a:xfrm>
            <a:off x="3566884" y="1524076"/>
            <a:ext cx="4600575" cy="2619375"/>
          </a:xfrm>
          <a:prstGeom prst="rect">
            <a:avLst/>
          </a:prstGeom>
        </p:spPr>
      </p:pic>
      <p:pic>
        <p:nvPicPr>
          <p:cNvPr id="12" name="Picture 11"/>
          <p:cNvPicPr>
            <a:picLocks noChangeAspect="1"/>
          </p:cNvPicPr>
          <p:nvPr/>
        </p:nvPicPr>
        <p:blipFill>
          <a:blip r:embed="rId8"/>
          <a:stretch>
            <a:fillRect/>
          </a:stretch>
        </p:blipFill>
        <p:spPr>
          <a:xfrm>
            <a:off x="3566884" y="4143451"/>
            <a:ext cx="2324100" cy="2609850"/>
          </a:xfrm>
          <a:prstGeom prst="rect">
            <a:avLst/>
          </a:prstGeom>
        </p:spPr>
      </p:pic>
      <p:pic>
        <p:nvPicPr>
          <p:cNvPr id="16" name="Picture 15"/>
          <p:cNvPicPr>
            <a:picLocks noChangeAspect="1"/>
          </p:cNvPicPr>
          <p:nvPr/>
        </p:nvPicPr>
        <p:blipFill>
          <a:blip r:embed="rId9"/>
          <a:stretch>
            <a:fillRect/>
          </a:stretch>
        </p:blipFill>
        <p:spPr>
          <a:xfrm>
            <a:off x="5870630" y="4138689"/>
            <a:ext cx="2333625" cy="2619375"/>
          </a:xfrm>
          <a:prstGeom prst="rect">
            <a:avLst/>
          </a:prstGeom>
        </p:spPr>
      </p:pic>
    </p:spTree>
    <p:extLst>
      <p:ext uri="{BB962C8B-B14F-4D97-AF65-F5344CB8AC3E}">
        <p14:creationId xmlns:p14="http://schemas.microsoft.com/office/powerpoint/2010/main" val="146988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2" y="327812"/>
            <a:ext cx="11991703" cy="769441"/>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pic>
        <p:nvPicPr>
          <p:cNvPr id="4" name="Picture 3"/>
          <p:cNvPicPr>
            <a:picLocks noChangeAspect="1"/>
          </p:cNvPicPr>
          <p:nvPr/>
        </p:nvPicPr>
        <p:blipFill>
          <a:blip r:embed="rId2"/>
          <a:stretch>
            <a:fillRect/>
          </a:stretch>
        </p:blipFill>
        <p:spPr>
          <a:xfrm>
            <a:off x="110920" y="1097251"/>
            <a:ext cx="3829050" cy="5286375"/>
          </a:xfrm>
          <a:prstGeom prst="rect">
            <a:avLst/>
          </a:prstGeom>
        </p:spPr>
      </p:pic>
      <p:pic>
        <p:nvPicPr>
          <p:cNvPr id="5" name="Picture 4"/>
          <p:cNvPicPr>
            <a:picLocks noChangeAspect="1"/>
          </p:cNvPicPr>
          <p:nvPr/>
        </p:nvPicPr>
        <p:blipFill>
          <a:blip r:embed="rId3"/>
          <a:stretch>
            <a:fillRect/>
          </a:stretch>
        </p:blipFill>
        <p:spPr>
          <a:xfrm>
            <a:off x="4156221" y="1097251"/>
            <a:ext cx="3809614" cy="5286375"/>
          </a:xfrm>
          <a:prstGeom prst="rect">
            <a:avLst/>
          </a:prstGeom>
        </p:spPr>
      </p:pic>
      <p:pic>
        <p:nvPicPr>
          <p:cNvPr id="11" name="Picture 10"/>
          <p:cNvPicPr>
            <a:picLocks noChangeAspect="1"/>
          </p:cNvPicPr>
          <p:nvPr/>
        </p:nvPicPr>
        <p:blipFill>
          <a:blip r:embed="rId4"/>
          <a:stretch>
            <a:fillRect/>
          </a:stretch>
        </p:blipFill>
        <p:spPr>
          <a:xfrm>
            <a:off x="8150988" y="1097252"/>
            <a:ext cx="3840713" cy="5286375"/>
          </a:xfrm>
          <a:prstGeom prst="rect">
            <a:avLst/>
          </a:prstGeom>
        </p:spPr>
      </p:pic>
    </p:spTree>
    <p:extLst>
      <p:ext uri="{BB962C8B-B14F-4D97-AF65-F5344CB8AC3E}">
        <p14:creationId xmlns:p14="http://schemas.microsoft.com/office/powerpoint/2010/main" val="2408365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384</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Cavolini</vt:lpstr>
      <vt:lpstr>Letterjoin-Air Plus 1</vt:lpstr>
      <vt:lpstr>Times New Roman</vt:lpstr>
      <vt:lpstr>Office Theme</vt:lpstr>
      <vt:lpstr>Home Learning  activities WC 8.6.20 Year 1 CG  Teaching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West Grantham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Gliddon</dc:creator>
  <cp:lastModifiedBy>cgliddon</cp:lastModifiedBy>
  <cp:revision>46</cp:revision>
  <dcterms:created xsi:type="dcterms:W3CDTF">2020-05-08T09:35:29Z</dcterms:created>
  <dcterms:modified xsi:type="dcterms:W3CDTF">2020-06-01T10:48:10Z</dcterms:modified>
</cp:coreProperties>
</file>