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62" r:id="rId3"/>
    <p:sldId id="257" r:id="rId4"/>
    <p:sldId id="275" r:id="rId5"/>
    <p:sldId id="261" r:id="rId6"/>
    <p:sldId id="281" r:id="rId7"/>
    <p:sldId id="264" r:id="rId8"/>
    <p:sldId id="265" r:id="rId9"/>
    <p:sldId id="278" r:id="rId10"/>
    <p:sldId id="267" r:id="rId11"/>
    <p:sldId id="280" r:id="rId12"/>
    <p:sldId id="268" r:id="rId13"/>
    <p:sldId id="279" r:id="rId14"/>
    <p:sldId id="270" r:id="rId15"/>
    <p:sldId id="269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88686" autoAdjust="0"/>
  </p:normalViewPr>
  <p:slideViewPr>
    <p:cSldViewPr snapToGrid="0">
      <p:cViewPr varScale="1">
        <p:scale>
          <a:sx n="73" d="100"/>
          <a:sy n="73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6B3EC-F959-4EF7-A8AD-33C6FA2FFE28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3FFD6-2A0A-4A0F-9A66-2AF741C99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932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3FFD6-2A0A-4A0F-9A66-2AF741C99ED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841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83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57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441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3793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25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35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19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40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74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934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406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78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80F29-D746-4BC8-995F-CD45B6A26CC6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70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youtube.com/watch?v=fewiLGIDy_w&amp;feature=youtu.be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" Target="slide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078" y="2189128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</a:t>
            </a: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Learning </a:t>
            </a:r>
            <a:b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</a:b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activities WC 29.6.20</a:t>
            </a:r>
            <a:b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</a:b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Year 2 AC </a:t>
            </a:r>
            <a:b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</a:b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Teaching group.</a:t>
            </a:r>
            <a:endParaRPr lang="en-GB" sz="4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6AC9028-2FB5-4F8B-982D-28553FCC5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39652">
            <a:off x="1043271" y="1370539"/>
            <a:ext cx="1869565" cy="1533043"/>
            <a:chOff x="5439830" y="681154"/>
            <a:chExt cx="1789339" cy="1467258"/>
          </a:xfrm>
        </p:grpSpPr>
        <p:sp>
          <p:nvSpPr>
            <p:cNvPr id="6" name="Freeform: Shape 174">
              <a:extLst>
                <a:ext uri="{FF2B5EF4-FFF2-40B4-BE49-F238E27FC236}">
                  <a16:creationId xmlns:a16="http://schemas.microsoft.com/office/drawing/2014/main" id="{A379338F-500B-44DF-B20C-0353354BA4FB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7" name="Freeform: Shape 175">
              <a:extLst>
                <a:ext uri="{FF2B5EF4-FFF2-40B4-BE49-F238E27FC236}">
                  <a16:creationId xmlns:a16="http://schemas.microsoft.com/office/drawing/2014/main" id="{8ADC292B-F6BE-4257-8041-8F20E1CB7A2F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8" name="Freeform: Shape 176">
              <a:extLst>
                <a:ext uri="{FF2B5EF4-FFF2-40B4-BE49-F238E27FC236}">
                  <a16:creationId xmlns:a16="http://schemas.microsoft.com/office/drawing/2014/main" id="{1F84935B-975A-4528-9120-90C484C631B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9" name="Freeform: Shape 177">
              <a:extLst>
                <a:ext uri="{FF2B5EF4-FFF2-40B4-BE49-F238E27FC236}">
                  <a16:creationId xmlns:a16="http://schemas.microsoft.com/office/drawing/2014/main" id="{A978067F-D179-4497-A0A7-A24A3CC89396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0" name="Freeform: Shape 178">
              <a:extLst>
                <a:ext uri="{FF2B5EF4-FFF2-40B4-BE49-F238E27FC236}">
                  <a16:creationId xmlns:a16="http://schemas.microsoft.com/office/drawing/2014/main" id="{48C37DCB-CE19-4D36-8079-75A0FAA7406B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1" name="Freeform: Shape 179">
              <a:extLst>
                <a:ext uri="{FF2B5EF4-FFF2-40B4-BE49-F238E27FC236}">
                  <a16:creationId xmlns:a16="http://schemas.microsoft.com/office/drawing/2014/main" id="{04A77322-4443-450C-B58A-EF2B78B70ADE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2" name="Freeform: Shape 180">
              <a:extLst>
                <a:ext uri="{FF2B5EF4-FFF2-40B4-BE49-F238E27FC236}">
                  <a16:creationId xmlns:a16="http://schemas.microsoft.com/office/drawing/2014/main" id="{54F94EDE-DFA5-4EC1-9D39-05C24424FA4C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3" name="Freeform: Shape 181">
              <a:extLst>
                <a:ext uri="{FF2B5EF4-FFF2-40B4-BE49-F238E27FC236}">
                  <a16:creationId xmlns:a16="http://schemas.microsoft.com/office/drawing/2014/main" id="{1F574056-5088-47C6-889A-67E7CBCF75B4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4" name="Freeform: Shape 182">
              <a:extLst>
                <a:ext uri="{FF2B5EF4-FFF2-40B4-BE49-F238E27FC236}">
                  <a16:creationId xmlns:a16="http://schemas.microsoft.com/office/drawing/2014/main" id="{5A862294-6263-434D-B130-99614C0CD959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5" name="Freeform: Shape 183">
              <a:extLst>
                <a:ext uri="{FF2B5EF4-FFF2-40B4-BE49-F238E27FC236}">
                  <a16:creationId xmlns:a16="http://schemas.microsoft.com/office/drawing/2014/main" id="{1C04ACC3-D26D-4A03-9158-48F9FC052304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6" name="Freeform: Shape 184">
              <a:extLst>
                <a:ext uri="{FF2B5EF4-FFF2-40B4-BE49-F238E27FC236}">
                  <a16:creationId xmlns:a16="http://schemas.microsoft.com/office/drawing/2014/main" id="{B6A0619F-3BA2-4F87-8003-5D8FCA3AE3F1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7" name="Freeform: Shape 185">
              <a:extLst>
                <a:ext uri="{FF2B5EF4-FFF2-40B4-BE49-F238E27FC236}">
                  <a16:creationId xmlns:a16="http://schemas.microsoft.com/office/drawing/2014/main" id="{B10FE0B3-CC2F-4263-BF19-D57CF254E54B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" name="Freeform: Shape 186">
              <a:extLst>
                <a:ext uri="{FF2B5EF4-FFF2-40B4-BE49-F238E27FC236}">
                  <a16:creationId xmlns:a16="http://schemas.microsoft.com/office/drawing/2014/main" id="{AA2D9678-2490-4A37-AFDF-8360AFBE679A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9" name="Freeform: Shape 187">
              <a:extLst>
                <a:ext uri="{FF2B5EF4-FFF2-40B4-BE49-F238E27FC236}">
                  <a16:creationId xmlns:a16="http://schemas.microsoft.com/office/drawing/2014/main" id="{55ABC1BB-25D0-4306-8D87-0469A63CF0BF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20" name="Freeform: Shape 188">
              <a:extLst>
                <a:ext uri="{FF2B5EF4-FFF2-40B4-BE49-F238E27FC236}">
                  <a16:creationId xmlns:a16="http://schemas.microsoft.com/office/drawing/2014/main" id="{1879A89A-F494-4475-AC0E-6A4AFDF13002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21" name="Freeform: Shape 189">
              <a:extLst>
                <a:ext uri="{FF2B5EF4-FFF2-40B4-BE49-F238E27FC236}">
                  <a16:creationId xmlns:a16="http://schemas.microsoft.com/office/drawing/2014/main" id="{BB1BDDED-5B2F-4FE0-9B3F-1C1EE8F5F969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8B66773-1E70-4159-8710-7FC0A6CDB07B}"/>
                </a:ext>
              </a:extLst>
            </p:cNvPr>
            <p:cNvSpPr txBox="1"/>
            <p:nvPr/>
          </p:nvSpPr>
          <p:spPr>
            <a:xfrm>
              <a:off x="5631013" y="1365835"/>
              <a:ext cx="1392273" cy="324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Letterjoin-Air Plus 1" panose="02000805000000020003" pitchFamily="50" charset="0"/>
                </a:rPr>
                <a:t>Challenge</a:t>
              </a:r>
              <a:endParaRPr lang="en-US" sz="1400" b="1" dirty="0">
                <a:ln w="28575">
                  <a:solidFill>
                    <a:schemeClr val="bg1"/>
                  </a:solidFill>
                </a:ln>
                <a:solidFill>
                  <a:srgbClr val="AC0000"/>
                </a:solidFill>
                <a:latin typeface="Letterjoin-Air Plus 1" panose="02000805000000020003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0629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366670" y="-61843"/>
            <a:ext cx="87504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-join No-Lead 1" panose="02000503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-join No-Lead 1" panose="02000503000000020003" pitchFamily="50" charset="0"/>
              </a:rPr>
              <a:t>Challenge - Science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-join No-Lead 1" panose="02000503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0752309" y="565123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-join No-Lead 1" panose="02000503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-join No-Lead 1" panose="02000503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-join No-Lead 1" panose="02000503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-join No-Lead 1" panose="02000503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-join No-Lead 1" panose="02000503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-join No-Lead 1" panose="02000503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-join No-Lead 1" panose="02000503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-join No-Lead 1" panose="02000503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-join No-Lead 1" panose="02000503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-join No-Lead 1" panose="02000503000000020003" pitchFamily="50" charset="0"/>
                </a:endParaRP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378237" y="5138241"/>
            <a:ext cx="94052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-join No-Lead 1" panose="02000503000000020003" pitchFamily="50" charset="0"/>
              </a:rPr>
              <a:t>Think carefully about the materials that you require to make a boat. </a:t>
            </a:r>
            <a:endParaRPr lang="en-GB" dirty="0" smtClean="0">
              <a:latin typeface="Letter-join No-Lead 1" panose="02000503000000020003" pitchFamily="50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What </a:t>
            </a:r>
            <a:r>
              <a:rPr lang="en-GB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will be suitable/ unsuitable materials?</a:t>
            </a:r>
          </a:p>
          <a:p>
            <a:r>
              <a:rPr lang="en-GB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Can you add a sail or a propeller to your boat to make it move?</a:t>
            </a:r>
          </a:p>
          <a:p>
            <a:r>
              <a:rPr lang="en-GB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How much cargo can your boat hold? </a:t>
            </a:r>
            <a:endParaRPr lang="en-GB" dirty="0" smtClean="0">
              <a:solidFill>
                <a:srgbClr val="FF0000"/>
              </a:solidFill>
              <a:latin typeface="Letter-join No-Lead 1" panose="02000503000000020003" pitchFamily="50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What </a:t>
            </a:r>
            <a:r>
              <a:rPr lang="en-GB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could you change about your boat to make it hold more cargo?</a:t>
            </a:r>
            <a:endParaRPr lang="en-GB" dirty="0">
              <a:solidFill>
                <a:srgbClr val="FF0000"/>
              </a:solidFill>
              <a:latin typeface="Letter-join No-Lead 1" panose="02000503000000020003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671" y="707597"/>
            <a:ext cx="5907054" cy="406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47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438218" y="286831"/>
            <a:ext cx="111367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- History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395676" y="103639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00C7057-B648-43B8-B516-EB588B754C34}"/>
              </a:ext>
            </a:extLst>
          </p:cNvPr>
          <p:cNvSpPr txBox="1"/>
          <p:nvPr/>
        </p:nvSpPr>
        <p:spPr>
          <a:xfrm>
            <a:off x="1815006" y="1394292"/>
            <a:ext cx="10115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In History we are continuing to look at individuals who have helped other people. This week we are looking at Edith Cavell.</a:t>
            </a:r>
            <a:endParaRPr lang="en-GB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1105" y="2370221"/>
            <a:ext cx="71956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-join No-Lead 1" panose="02000503000000020003" pitchFamily="50" charset="0"/>
              </a:rPr>
              <a:t>Research and answer the following questions:</a:t>
            </a:r>
          </a:p>
          <a:p>
            <a:r>
              <a:rPr lang="en-GB" dirty="0" smtClean="0">
                <a:solidFill>
                  <a:srgbClr val="002060"/>
                </a:solidFill>
                <a:latin typeface="Letter-join No-Lead 1" panose="02000503000000020003" pitchFamily="50" charset="0"/>
              </a:rPr>
              <a:t>When was Edith Cavell born? When and how did she die?</a:t>
            </a:r>
          </a:p>
          <a:p>
            <a:r>
              <a:rPr lang="en-GB" dirty="0" smtClean="0">
                <a:solidFill>
                  <a:srgbClr val="002060"/>
                </a:solidFill>
                <a:latin typeface="Letter-join No-Lead 1" panose="02000503000000020003" pitchFamily="50" charset="0"/>
              </a:rPr>
              <a:t>Where was she from?</a:t>
            </a:r>
          </a:p>
          <a:p>
            <a:r>
              <a:rPr lang="en-GB" dirty="0" smtClean="0">
                <a:solidFill>
                  <a:srgbClr val="002060"/>
                </a:solidFill>
                <a:latin typeface="Letter-join No-Lead 1" panose="02000503000000020003" pitchFamily="50" charset="0"/>
              </a:rPr>
              <a:t>Why is she significant? </a:t>
            </a:r>
          </a:p>
          <a:p>
            <a:endParaRPr lang="en-GB" dirty="0">
              <a:latin typeface="Letter-join No-Lead 1" panose="02000503000000020003" pitchFamily="50" charset="0"/>
            </a:endParaRPr>
          </a:p>
          <a:p>
            <a:r>
              <a:rPr lang="en-GB" dirty="0" smtClean="0">
                <a:latin typeface="Letter-join No-Lead 1" panose="02000503000000020003" pitchFamily="50" charset="0"/>
              </a:rPr>
              <a:t>Activity:</a:t>
            </a:r>
          </a:p>
          <a:p>
            <a:r>
              <a:rPr lang="en-GB" dirty="0" smtClean="0">
                <a:latin typeface="Letter-join No-Lead 1" panose="02000503000000020003" pitchFamily="50" charset="0"/>
              </a:rPr>
              <a:t>Can you present your information to a family member?</a:t>
            </a:r>
            <a:endParaRPr lang="en-GB" dirty="0" smtClean="0">
              <a:latin typeface="Letter-join No-Lead 1" panose="02000503000000020003" pitchFamily="50" charset="0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AutoShape 2" descr="Florence Nightingale – Biography, Facts &amp; Nursing - HISTO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https://www.maryseacoletrust.org.uk/wp-content/uploads/2018/06/ms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861" y="1828702"/>
            <a:ext cx="3410959" cy="477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28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934572" y="286831"/>
            <a:ext cx="101439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- PSHE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0795614" y="1112256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241757"/>
            <a:ext cx="223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eague Spart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ague Spart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886" y="1149038"/>
            <a:ext cx="6085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u="sng" dirty="0" smtClean="0">
                <a:latin typeface="Letter-join No-Lead 1" panose="02000503000000020003" pitchFamily="50" charset="0"/>
              </a:rPr>
              <a:t>Relationships. Working Together</a:t>
            </a:r>
          </a:p>
        </p:txBody>
      </p:sp>
      <p:pic>
        <p:nvPicPr>
          <p:cNvPr id="31" name="Pai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492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755650" y="1869941"/>
            <a:ext cx="10314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Letter-join No-Lead 1" panose="02000503000000020003" pitchFamily="50" charset="0"/>
              </a:rPr>
              <a:t>Working together and cooperating with others can help us achieve lots of wonderful things - we can have great fun too!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Letter-join No-Lead 1" panose="02000503000000020003" pitchFamily="50" charset="0"/>
              </a:rPr>
              <a:t>When we cooperate with others we need to use a lot of different skills. We need to listen to everyone’s ideas, share the jobs, give help to others and look after everyone’s feelings.</a:t>
            </a:r>
          </a:p>
        </p:txBody>
      </p:sp>
      <p:sp>
        <p:nvSpPr>
          <p:cNvPr id="34" name="Rectangle: Rounded Corners 3"/>
          <p:cNvSpPr>
            <a:spLocks noChangeArrowheads="1"/>
          </p:cNvSpPr>
          <p:nvPr/>
        </p:nvSpPr>
        <p:spPr bwMode="auto">
          <a:xfrm>
            <a:off x="785886" y="3206398"/>
            <a:ext cx="3852354" cy="1160713"/>
          </a:xfrm>
          <a:prstGeom prst="roundRect">
            <a:avLst>
              <a:gd name="adj" fmla="val 16667"/>
            </a:avLst>
          </a:prstGeom>
          <a:solidFill>
            <a:srgbClr val="CA46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  <a:latin typeface="Letter-join No-Lead 1" panose="02000503000000020003" pitchFamily="50" charset="0"/>
              </a:rPr>
              <a:t>Why do you think these skills are </a:t>
            </a:r>
            <a:r>
              <a:rPr lang="en-GB" altLang="en-US" dirty="0" smtClean="0">
                <a:solidFill>
                  <a:schemeClr val="bg1"/>
                </a:solidFill>
                <a:latin typeface="Letter-join No-Lead 1" panose="02000503000000020003" pitchFamily="50" charset="0"/>
              </a:rPr>
              <a:t>important when we cooperate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 smtClean="0">
                <a:solidFill>
                  <a:schemeClr val="bg1"/>
                </a:solidFill>
                <a:latin typeface="Letter-join No-Lead 1" panose="02000503000000020003" pitchFamily="50" charset="0"/>
              </a:rPr>
              <a:t>with others?</a:t>
            </a:r>
            <a:endParaRPr lang="en-GB" altLang="en-US" dirty="0">
              <a:solidFill>
                <a:schemeClr val="bg1"/>
              </a:solidFill>
              <a:latin typeface="Letter-join No-Lead 1" panose="02000503000000020003" pitchFamily="50" charset="0"/>
            </a:endParaRP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765" y="3206398"/>
            <a:ext cx="3924300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838" y="3524563"/>
            <a:ext cx="25717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3602037" y="4763215"/>
            <a:ext cx="4987925" cy="2136775"/>
            <a:chOff x="848897" y="3523852"/>
            <a:chExt cx="4987915" cy="2137455"/>
          </a:xfrm>
        </p:grpSpPr>
        <p:pic>
          <p:nvPicPr>
            <p:cNvPr id="39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48897" y="3523852"/>
              <a:ext cx="4987915" cy="2137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Rectangle 8"/>
            <p:cNvSpPr>
              <a:spLocks noChangeArrowheads="1"/>
            </p:cNvSpPr>
            <p:nvPr/>
          </p:nvSpPr>
          <p:spPr bwMode="auto">
            <a:xfrm>
              <a:off x="1331640" y="4077072"/>
              <a:ext cx="2884618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Letter-join No-Lead 1" panose="02000503000000020003" pitchFamily="50" charset="0"/>
                </a:rPr>
                <a:t>Can you think of any times when you have cooperated with others to achieve something? 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5343421" y="3615475"/>
            <a:ext cx="2703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latin typeface="Letter-join No-Lead 1" panose="02000503000000020003" pitchFamily="50" charset="0"/>
              </a:rPr>
              <a:t>What does cooperation mean? </a:t>
            </a:r>
          </a:p>
        </p:txBody>
      </p:sp>
    </p:spTree>
    <p:extLst>
      <p:ext uri="{BB962C8B-B14F-4D97-AF65-F5344CB8AC3E}">
        <p14:creationId xmlns:p14="http://schemas.microsoft.com/office/powerpoint/2010/main" val="23299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934572" y="286831"/>
            <a:ext cx="101439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- PSHE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0795614" y="1112256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241757"/>
            <a:ext cx="223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eague Spart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ague Spart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6380" y="921743"/>
            <a:ext cx="5720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u="sng" dirty="0" smtClean="0">
                <a:latin typeface="Letter-join No-Lead 1" panose="02000503000000020003" pitchFamily="50" charset="0"/>
              </a:rPr>
              <a:t>Relationships. Working together</a:t>
            </a:r>
          </a:p>
          <a:p>
            <a:endParaRPr lang="en-GB" sz="3200" i="1" u="sng" dirty="0" smtClean="0">
              <a:latin typeface="Letter-join No-Lead 1" panose="02000503000000020003" pitchFamily="50" charset="0"/>
            </a:endParaRPr>
          </a:p>
        </p:txBody>
      </p:sp>
      <p:sp>
        <p:nvSpPr>
          <p:cNvPr id="20" name="Rectangle: Rounded Corners 1"/>
          <p:cNvSpPr>
            <a:spLocks noChangeArrowheads="1"/>
          </p:cNvSpPr>
          <p:nvPr/>
        </p:nvSpPr>
        <p:spPr bwMode="auto">
          <a:xfrm>
            <a:off x="508430" y="1633783"/>
            <a:ext cx="4834530" cy="1021556"/>
          </a:xfrm>
          <a:prstGeom prst="roundRect">
            <a:avLst>
              <a:gd name="adj" fmla="val 16667"/>
            </a:avLst>
          </a:prstGeom>
          <a:solidFill>
            <a:srgbClr val="CA46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  <a:latin typeface="Letter-join No-Lead 1" panose="02000503000000020003" pitchFamily="50" charset="0"/>
              </a:rPr>
              <a:t>We can achieve wonderful things when we cooperate and work together – we can have a lot of fun too!</a:t>
            </a:r>
          </a:p>
        </p:txBody>
      </p:sp>
      <p:sp>
        <p:nvSpPr>
          <p:cNvPr id="21" name="Rectangle: Rounded Corners 5"/>
          <p:cNvSpPr>
            <a:spLocks noChangeArrowheads="1"/>
          </p:cNvSpPr>
          <p:nvPr/>
        </p:nvSpPr>
        <p:spPr bwMode="auto">
          <a:xfrm>
            <a:off x="508430" y="2848220"/>
            <a:ext cx="4845995" cy="854246"/>
          </a:xfrm>
          <a:prstGeom prst="roundRect">
            <a:avLst>
              <a:gd name="adj" fmla="val 16667"/>
            </a:avLst>
          </a:prstGeom>
          <a:solidFill>
            <a:srgbClr val="CA46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Letter-join No-Lead 1" panose="02000503000000020003" pitchFamily="50" charset="0"/>
              </a:rPr>
              <a:t>Draw a picture of you and your friends working cooperatively on a task.</a:t>
            </a:r>
          </a:p>
        </p:txBody>
      </p:sp>
      <p:sp>
        <p:nvSpPr>
          <p:cNvPr id="22" name="Rectangle: Rounded Corners 6"/>
          <p:cNvSpPr>
            <a:spLocks noChangeArrowheads="1"/>
          </p:cNvSpPr>
          <p:nvPr/>
        </p:nvSpPr>
        <p:spPr bwMode="auto">
          <a:xfrm>
            <a:off x="516367" y="3883270"/>
            <a:ext cx="4826341" cy="1160713"/>
          </a:xfrm>
          <a:prstGeom prst="roundRect">
            <a:avLst>
              <a:gd name="adj" fmla="val 16667"/>
            </a:avLst>
          </a:prstGeom>
          <a:solidFill>
            <a:srgbClr val="CA46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  <a:latin typeface="Letter-join No-Lead 1" panose="02000503000000020003" pitchFamily="50" charset="0"/>
              </a:rPr>
              <a:t>Write a description under your picture of what you are doing and the skills you </a:t>
            </a:r>
            <a:r>
              <a:rPr lang="en-GB" altLang="en-US" dirty="0" smtClean="0">
                <a:solidFill>
                  <a:schemeClr val="bg1"/>
                </a:solidFill>
                <a:latin typeface="Letter-join No-Lead 1" panose="02000503000000020003" pitchFamily="50" charset="0"/>
              </a:rPr>
              <a:t/>
            </a:r>
            <a:br>
              <a:rPr lang="en-GB" altLang="en-US" dirty="0" smtClean="0">
                <a:solidFill>
                  <a:schemeClr val="bg1"/>
                </a:solidFill>
                <a:latin typeface="Letter-join No-Lead 1" panose="02000503000000020003" pitchFamily="50" charset="0"/>
              </a:rPr>
            </a:br>
            <a:r>
              <a:rPr lang="en-GB" altLang="en-US" dirty="0" smtClean="0">
                <a:solidFill>
                  <a:schemeClr val="bg1"/>
                </a:solidFill>
                <a:latin typeface="Letter-join No-Lead 1" panose="02000503000000020003" pitchFamily="50" charset="0"/>
              </a:rPr>
              <a:t>are </a:t>
            </a:r>
            <a:r>
              <a:rPr lang="en-GB" altLang="en-US" dirty="0">
                <a:solidFill>
                  <a:schemeClr val="bg1"/>
                </a:solidFill>
                <a:latin typeface="Letter-join No-Lead 1" panose="02000503000000020003" pitchFamily="50" charset="0"/>
              </a:rPr>
              <a:t>using.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086" y="1585133"/>
            <a:ext cx="5833279" cy="512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2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3053995" y="286831"/>
            <a:ext cx="59051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Learning- PE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0038115" y="1179515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241757"/>
            <a:ext cx="223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eague Spart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ague Spart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540" y="1056272"/>
            <a:ext cx="5889683" cy="577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68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3605427" y="286831"/>
            <a:ext cx="48022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Learning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0795614" y="1112256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241757"/>
            <a:ext cx="223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eague Spart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ague Spart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4640" y="1100822"/>
            <a:ext cx="437662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Letter-join No-Lead 1" panose="02000503000000020003" pitchFamily="50" charset="0"/>
              </a:rPr>
              <a:t>Collective worship from our friend Mr </a:t>
            </a:r>
            <a:r>
              <a:rPr lang="en-GB" sz="2800" dirty="0" err="1" smtClean="0">
                <a:latin typeface="Letter-join No-Lead 1" panose="02000503000000020003" pitchFamily="50" charset="0"/>
              </a:rPr>
              <a:t>Buckeridge</a:t>
            </a:r>
            <a:r>
              <a:rPr lang="en-GB" sz="2800" dirty="0" smtClean="0">
                <a:latin typeface="Letter-join No-Lead 1" panose="02000503000000020003" pitchFamily="50" charset="0"/>
              </a:rPr>
              <a:t>. </a:t>
            </a:r>
            <a:r>
              <a:rPr lang="en-GB" sz="2800" dirty="0">
                <a:latin typeface="Letter-join No-Lead 1" panose="02000503000000020003" pitchFamily="50" charset="0"/>
              </a:rPr>
              <a:t>Join </a:t>
            </a:r>
            <a:r>
              <a:rPr lang="en-GB" sz="2800" dirty="0" smtClean="0">
                <a:latin typeface="Letter-join No-Lead 1" panose="02000503000000020003" pitchFamily="50" charset="0"/>
              </a:rPr>
              <a:t>Mr </a:t>
            </a:r>
            <a:r>
              <a:rPr lang="en-GB" sz="2800" dirty="0" err="1" smtClean="0">
                <a:latin typeface="Letter-join No-Lead 1" panose="02000503000000020003" pitchFamily="50" charset="0"/>
              </a:rPr>
              <a:t>Buckeridge</a:t>
            </a:r>
            <a:r>
              <a:rPr lang="en-GB" sz="2800" dirty="0" smtClean="0">
                <a:latin typeface="Letter-join No-Lead 1" panose="02000503000000020003" pitchFamily="50" charset="0"/>
              </a:rPr>
              <a:t> </a:t>
            </a:r>
            <a:r>
              <a:rPr lang="en-GB" sz="2800" dirty="0">
                <a:latin typeface="Letter-join No-Lead 1" panose="02000503000000020003" pitchFamily="50" charset="0"/>
              </a:rPr>
              <a:t>as we enjoy some food, have a story about a picnic and ask why Jesus likened Himself to Bread!</a:t>
            </a:r>
            <a:br>
              <a:rPr lang="en-GB" sz="2800" dirty="0">
                <a:latin typeface="Letter-join No-Lead 1" panose="02000503000000020003" pitchFamily="50" charset="0"/>
              </a:rPr>
            </a:br>
            <a:r>
              <a:rPr lang="en-GB" sz="2800" dirty="0" smtClean="0">
                <a:latin typeface="Letter-join No-Lead 1" panose="02000503000000020003" pitchFamily="50" charset="0"/>
                <a:hlinkClick r:id="rId2"/>
              </a:rPr>
              <a:t>https</a:t>
            </a:r>
            <a:r>
              <a:rPr lang="en-GB" sz="2800" dirty="0">
                <a:latin typeface="Letter-join No-Lead 1" panose="02000503000000020003" pitchFamily="50" charset="0"/>
                <a:hlinkClick r:id="rId2"/>
              </a:rPr>
              <a:t>://www.youtube.com/watch?v=fewiLGIDy_w&amp;feature=youtu.be</a:t>
            </a:r>
            <a:endParaRPr lang="en-GB" sz="2800" dirty="0" smtClean="0">
              <a:latin typeface="Letter-join No-Lead 1" panose="02000503000000020003" pitchFamily="50" charset="0"/>
            </a:endParaRPr>
          </a:p>
          <a:p>
            <a:r>
              <a:rPr lang="en-GB" sz="2800" dirty="0" smtClean="0">
                <a:latin typeface="Letter-join No-Lead 1" panose="02000503000000020003" pitchFamily="50" charset="0"/>
              </a:rPr>
              <a:t>Picture news- please look on our website weekly for the latest picture news. </a:t>
            </a:r>
            <a:endParaRPr lang="en-GB" sz="2800" dirty="0">
              <a:latin typeface="Letter-join No-Lead 1" panose="02000503000000020003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20255" y="4461455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Letter-join No-Lead 1" panose="02000503000000020003" pitchFamily="50" charset="0"/>
              </a:rPr>
              <a:t>Challenge </a:t>
            </a:r>
          </a:p>
          <a:p>
            <a:r>
              <a:rPr lang="en-GB" dirty="0">
                <a:latin typeface="Letter-join No-Lead 1" panose="02000503000000020003" pitchFamily="50" charset="0"/>
              </a:rPr>
              <a:t>Have you been to a zoo? Did you like it there? If not, would you like to visit a zoo. Why?</a:t>
            </a:r>
          </a:p>
          <a:p>
            <a:r>
              <a:rPr lang="en-GB" dirty="0">
                <a:latin typeface="Letter-join No-Lead 1" panose="02000503000000020003" pitchFamily="50" charset="0"/>
              </a:rPr>
              <a:t>Some visitor attractions have not had staff at work during the lockdown period, but zoos have</a:t>
            </a:r>
            <a:r>
              <a:rPr lang="en-GB" dirty="0" smtClean="0">
                <a:latin typeface="Letter-join No-Lead 1" panose="02000503000000020003" pitchFamily="50" charset="0"/>
              </a:rPr>
              <a:t>, why </a:t>
            </a:r>
            <a:r>
              <a:rPr lang="en-GB" dirty="0">
                <a:latin typeface="Letter-join No-Lead 1" panose="02000503000000020003" pitchFamily="50" charset="0"/>
              </a:rPr>
              <a:t>do you think zoos need people working there all the time, even when they’re closed?</a:t>
            </a:r>
            <a:endParaRPr lang="en-GB" sz="2400" b="1" dirty="0">
              <a:solidFill>
                <a:srgbClr val="000000"/>
              </a:solidFill>
              <a:latin typeface="Letter-join No-Lead 1" panose="02000503000000020003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640" y="976812"/>
            <a:ext cx="516327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93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-11743" y="286831"/>
            <a:ext cx="120366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Learning Non Screen Activities 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3581060" y="5193882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241757"/>
            <a:ext cx="223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eague Spart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ague Spart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31" y="3174163"/>
            <a:ext cx="2321983" cy="26307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293" y="1295705"/>
            <a:ext cx="2396089" cy="26431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6661" y="3174162"/>
            <a:ext cx="2396089" cy="26307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1029" y="1343103"/>
            <a:ext cx="2396089" cy="265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49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483101" y="196818"/>
            <a:ext cx="94413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Recap - </a:t>
            </a:r>
            <a:r>
              <a:rPr lang="en-US" sz="4400" dirty="0" err="1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Maths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274519" y="947601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3D25008-87B7-4016-ADE0-F61BC28891E5}"/>
              </a:ext>
            </a:extLst>
          </p:cNvPr>
          <p:cNvSpPr txBox="1"/>
          <p:nvPr/>
        </p:nvSpPr>
        <p:spPr>
          <a:xfrm>
            <a:off x="1273175" y="866580"/>
            <a:ext cx="10192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Letter-join No-Lead 1" panose="02000503000000020003" pitchFamily="50" charset="0"/>
              </a:rPr>
              <a:t>Use your knowledge of division and multiplication to find the answers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302" y="1674830"/>
            <a:ext cx="5627183" cy="389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63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roup 173">
            <a:extLst>
              <a:ext uri="{FF2B5EF4-FFF2-40B4-BE49-F238E27FC236}">
                <a16:creationId xmlns:a16="http://schemas.microsoft.com/office/drawing/2014/main" id="{E6AC9028-2FB5-4F8B-982D-28553FCC5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39652">
            <a:off x="9220579" y="1964194"/>
            <a:ext cx="1869565" cy="1533043"/>
            <a:chOff x="5439830" y="681154"/>
            <a:chExt cx="1789339" cy="1467258"/>
          </a:xfrm>
        </p:grpSpPr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379338F-500B-44DF-B20C-0353354BA4FB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8ADC292B-F6BE-4257-8041-8F20E1CB7A2F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1F84935B-975A-4528-9120-90C484C631B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A978067F-D179-4497-A0A7-A24A3CC89396}"/>
                </a:ext>
              </a:extLst>
            </p:cNvPr>
            <p:cNvSpPr/>
            <p:nvPr/>
          </p:nvSpPr>
          <p:spPr>
            <a:xfrm>
              <a:off x="6036014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48C37DCB-CE19-4D36-8079-75A0FAA7406B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04A77322-4443-450C-B58A-EF2B78B70ADE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54F94EDE-DFA5-4EC1-9D39-05C24424FA4C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1F574056-5088-47C6-889A-67E7CBCF75B4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5A862294-6263-434D-B130-99614C0CD959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C04ACC3-D26D-4A03-9158-48F9FC052304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B6A0619F-3BA2-4F87-8003-5D8FCA3AE3F1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B10FE0B3-CC2F-4263-BF19-D57CF254E54B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AA2D9678-2490-4A37-AFDF-8360AFBE679A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55ABC1BB-25D0-4306-8D87-0469A63CF0BF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1879A89A-F494-4475-AC0E-6A4AFDF13002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B1BDDED-5B2F-4FE0-9B3F-1C1EE8F5F969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38B66773-1E70-4159-8710-7FC0A6CDB07B}"/>
                </a:ext>
              </a:extLst>
            </p:cNvPr>
            <p:cNvSpPr txBox="1"/>
            <p:nvPr/>
          </p:nvSpPr>
          <p:spPr>
            <a:xfrm>
              <a:off x="5631013" y="1365835"/>
              <a:ext cx="1392273" cy="324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Letterjoin-Air Plus 1" panose="02000805000000020003" pitchFamily="50" charset="0"/>
                </a:rPr>
                <a:t>Challenge</a:t>
              </a:r>
              <a:endParaRPr lang="en-US" sz="1400" b="1" dirty="0">
                <a:ln w="28575">
                  <a:solidFill>
                    <a:schemeClr val="bg1"/>
                  </a:solidFill>
                </a:ln>
                <a:solidFill>
                  <a:srgbClr val="AC0000"/>
                </a:solidFill>
                <a:latin typeface="Letterjoin-Air Plus 1" panose="02000805000000020003" pitchFamily="50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-12711" y="180582"/>
            <a:ext cx="111629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- </a:t>
            </a:r>
            <a:r>
              <a:rPr lang="en-US" sz="4400" dirty="0" err="1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Maths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25D4109-DACF-4E0C-B7FB-33F64C5E0615}"/>
              </a:ext>
            </a:extLst>
          </p:cNvPr>
          <p:cNvSpPr txBox="1"/>
          <p:nvPr/>
        </p:nvSpPr>
        <p:spPr>
          <a:xfrm>
            <a:off x="124582" y="804685"/>
            <a:ext cx="11919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 smtClean="0">
                <a:latin typeface="Letter-join No-Lead 1" panose="02000503000000020003" pitchFamily="50" charset="0"/>
                <a:cs typeface="Cavolini" panose="03000502040302020204" pitchFamily="66" charset="0"/>
              </a:rPr>
              <a:t>Measurement – Capacity </a:t>
            </a:r>
            <a:r>
              <a:rPr lang="en-GB" sz="1600" b="1" u="sng" smtClean="0">
                <a:latin typeface="Letter-join No-Lead 1" panose="02000503000000020003" pitchFamily="50" charset="0"/>
                <a:cs typeface="Cavolini" panose="03000502040302020204" pitchFamily="66" charset="0"/>
              </a:rPr>
              <a:t>and Volume</a:t>
            </a:r>
            <a:endParaRPr lang="en-GB" sz="1600" b="1" u="sng" dirty="0" smtClean="0">
              <a:latin typeface="Letter-join No-Lead 1" panose="02000503000000020003" pitchFamily="50" charset="0"/>
              <a:cs typeface="Cavolini" panose="03000502040302020204" pitchFamily="66" charset="0"/>
            </a:endParaRPr>
          </a:p>
          <a:p>
            <a:r>
              <a:rPr lang="en-GB" sz="1600" dirty="0" smtClean="0">
                <a:latin typeface="Letter-join No-Lead 1" panose="02000503000000020003" pitchFamily="50" charset="0"/>
                <a:cs typeface="Cavolini" panose="03000502040302020204" pitchFamily="66" charset="0"/>
              </a:rPr>
              <a:t>Children in Year Two should </a:t>
            </a:r>
            <a:r>
              <a:rPr lang="en-GB" sz="1600" dirty="0">
                <a:latin typeface="Letter-join No-Lead 1" panose="02000503000000020003" pitchFamily="50" charset="0"/>
              </a:rPr>
              <a:t>u</a:t>
            </a:r>
            <a:r>
              <a:rPr lang="en-GB" sz="1600" dirty="0" smtClean="0">
                <a:latin typeface="Letter-join No-Lead 1" panose="02000503000000020003" pitchFamily="50" charset="0"/>
              </a:rPr>
              <a:t>se </a:t>
            </a:r>
            <a:r>
              <a:rPr lang="en-GB" sz="1600" dirty="0">
                <a:latin typeface="Letter-join No-Lead 1" panose="02000503000000020003" pitchFamily="50" charset="0"/>
              </a:rPr>
              <a:t>mathematical vocabulary </a:t>
            </a:r>
            <a:r>
              <a:rPr lang="en-GB" sz="1600" dirty="0" smtClean="0">
                <a:latin typeface="Letter-join No-Lead 1" panose="02000503000000020003" pitchFamily="50" charset="0"/>
              </a:rPr>
              <a:t>to measure and compare volume/capacity.</a:t>
            </a:r>
            <a:endParaRPr lang="en-GB" sz="1600" dirty="0">
              <a:latin typeface="Letter-join No-Lead 1" panose="02000503000000020003" pitchFamily="50" charset="0"/>
              <a:cs typeface="Cavolini" panose="0300050204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2197" y="1756565"/>
            <a:ext cx="134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Letterjoin-Air Plus 1" panose="02000805000000020003" pitchFamily="50" charset="0"/>
              </a:rPr>
              <a:t>Day 1</a:t>
            </a:r>
            <a:endParaRPr lang="en-GB" dirty="0">
              <a:latin typeface="Letterjoin-Air Plus 1" panose="02000805000000020003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32855" y="3764870"/>
            <a:ext cx="31263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-join No-Lead 1" panose="02000503000000020003" pitchFamily="50" charset="0"/>
              </a:rPr>
              <a:t>What does clockwise mean?</a:t>
            </a:r>
          </a:p>
          <a:p>
            <a:endParaRPr lang="en-GB" dirty="0">
              <a:latin typeface="Letter-join No-Lead 1" panose="02000503000000020003" pitchFamily="50" charset="0"/>
            </a:endParaRPr>
          </a:p>
          <a:p>
            <a:r>
              <a:rPr lang="en-GB" dirty="0" smtClean="0">
                <a:latin typeface="Letter-join No-Lead 1" panose="02000503000000020003" pitchFamily="50" charset="0"/>
              </a:rPr>
              <a:t>What does anti-clockwise mean?</a:t>
            </a:r>
            <a:endParaRPr lang="en-GB" dirty="0">
              <a:latin typeface="Letter-join No-Lead 1" panose="02000503000000020003" pitchFamily="50" charset="0"/>
            </a:endParaRPr>
          </a:p>
          <a:p>
            <a:endParaRPr lang="en-GB" dirty="0">
              <a:latin typeface="Letter-join No-Lead 1" panose="02000503000000020003" pitchFamily="50" charset="0"/>
            </a:endParaRPr>
          </a:p>
          <a:p>
            <a:r>
              <a:rPr lang="en-GB" dirty="0" smtClean="0">
                <a:latin typeface="Letter-join No-Lead 1" panose="02000503000000020003" pitchFamily="50" charset="0"/>
              </a:rPr>
              <a:t>How else could the object have been turned?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02920" y="1636442"/>
            <a:ext cx="134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Letterjoin-Air Plus 1" panose="02000805000000020003" pitchFamily="50" charset="0"/>
              </a:rPr>
              <a:t>Day 2</a:t>
            </a:r>
            <a:endParaRPr lang="en-GB" dirty="0">
              <a:latin typeface="Letterjoin-Air Plus 1" panose="02000805000000020003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014" y="2248504"/>
            <a:ext cx="3524742" cy="42868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661" y="1941231"/>
            <a:ext cx="3534268" cy="473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70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074290" y="210168"/>
            <a:ext cx="111629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- </a:t>
            </a:r>
            <a:r>
              <a:rPr lang="en-US" sz="4400" dirty="0" err="1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Maths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67248" y="197733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5314135" y="1023628"/>
            <a:ext cx="134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Letterjoin-Air Plus 1" panose="02000805000000020003" pitchFamily="50" charset="0"/>
              </a:rPr>
              <a:t>Day 4</a:t>
            </a:r>
            <a:endParaRPr lang="en-GB" dirty="0">
              <a:latin typeface="Letterjoin-Air Plus 1" panose="02000805000000020003" pitchFamily="50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51274" y="962788"/>
            <a:ext cx="134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Letterjoin-Air Plus 1" panose="02000805000000020003" pitchFamily="50" charset="0"/>
              </a:rPr>
              <a:t>Day 3</a:t>
            </a:r>
            <a:endParaRPr lang="en-GB" dirty="0">
              <a:latin typeface="Letterjoin-Air Plus 1" panose="02000805000000020003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70" y="1433409"/>
            <a:ext cx="3505689" cy="46297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157" y="1369966"/>
            <a:ext cx="3534268" cy="4744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1457" y="1413890"/>
            <a:ext cx="3543795" cy="471553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076996" y="995756"/>
            <a:ext cx="134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Letterjoin-Air Plus 1" panose="02000805000000020003" pitchFamily="50" charset="0"/>
              </a:rPr>
              <a:t>Day </a:t>
            </a:r>
            <a:r>
              <a:rPr lang="en-GB" dirty="0">
                <a:latin typeface="Letterjoin-Air Plus 1" panose="02000805000000020003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20776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0" y="327813"/>
            <a:ext cx="1199170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– English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152428" y="106084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273C07E5-7D33-46A6-A57B-1CB21BFDBEB1}"/>
              </a:ext>
            </a:extLst>
          </p:cNvPr>
          <p:cNvSpPr txBox="1"/>
          <p:nvPr/>
        </p:nvSpPr>
        <p:spPr>
          <a:xfrm>
            <a:off x="2571758" y="1097254"/>
            <a:ext cx="8638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u="sng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Create instructions for a creative activity</a:t>
            </a:r>
          </a:p>
          <a:p>
            <a:r>
              <a:rPr lang="en-GB" sz="1200" b="1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Can you create a set of instructions about a creative activity? Think about what you like about summer, what can you do in summer?</a:t>
            </a:r>
            <a:endParaRPr lang="en-GB" sz="1200" dirty="0" smtClean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D25008-87B7-4016-ADE0-F61BC28891E5}"/>
              </a:ext>
            </a:extLst>
          </p:cNvPr>
          <p:cNvSpPr txBox="1"/>
          <p:nvPr/>
        </p:nvSpPr>
        <p:spPr>
          <a:xfrm>
            <a:off x="6230497" y="1788074"/>
            <a:ext cx="538745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Day 1 – Decide on the creative activity you wish to write instructions for. Draw and make notes of the steps you will follow</a:t>
            </a:r>
          </a:p>
          <a:p>
            <a:endParaRPr lang="en-GB" sz="14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Day 2 – Verbally build each of your steps into a sequence of sentences. Include adjectives, verbs adverbs, conjunctions, commas in a list and suffixes (e.g. slowly, careful) Draft the first half of your instructions. Re-read to check your work makes sense. </a:t>
            </a:r>
          </a:p>
          <a:p>
            <a:endParaRPr lang="en-GB" sz="14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Day 3 – The same as Day 2 for the second half of your instructions. </a:t>
            </a:r>
          </a:p>
          <a:p>
            <a:endParaRPr lang="en-GB" sz="14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Day 4 – Edit and improve your sentences, Check your spelling, your sentences make sense, punctuation and conjunctions. Can you add words to improve it?</a:t>
            </a:r>
          </a:p>
          <a:p>
            <a:endParaRPr lang="en-GB" sz="14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Day 5 – Publish, write up your instructions in neat! Copy your edited draft using your best handwriting. Save your work to show me.. Do you think someone can follow your instructions?</a:t>
            </a:r>
          </a:p>
          <a:p>
            <a:endParaRPr lang="en-GB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51" y="2931817"/>
            <a:ext cx="5572903" cy="29245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3954" y="2248422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-join No-Lead 1" panose="02000503000000020003" pitchFamily="50" charset="0"/>
              </a:rPr>
              <a:t>Don’t forget to include a list of the items that you will need for your activity.</a:t>
            </a:r>
            <a:endParaRPr lang="en-GB" dirty="0">
              <a:latin typeface="Letter-join No-Lead 1" panose="02000503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365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0" y="327813"/>
            <a:ext cx="1199170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– English example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47666" y="1841242"/>
            <a:ext cx="934403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buFont typeface="Twinkl Sb"/>
              <a:buAutoNum type="arabicPeriod"/>
            </a:pPr>
            <a:r>
              <a:rPr lang="en-GB" altLang="en-US" dirty="0">
                <a:solidFill>
                  <a:srgbClr val="FF0000"/>
                </a:solidFill>
                <a:latin typeface="Letter-join No-Lead 1" panose="02000503000000020003" pitchFamily="50" charset="0"/>
              </a:rPr>
              <a:t>First</a:t>
            </a:r>
            <a:r>
              <a:rPr lang="en-GB" altLang="en-US" dirty="0">
                <a:latin typeface="Letter-join No-Lead 1" panose="02000503000000020003" pitchFamily="50" charset="0"/>
              </a:rPr>
              <a:t> of all, blow up the balloon gently. </a:t>
            </a:r>
            <a:r>
              <a:rPr lang="en-GB" altLang="en-US" dirty="0">
                <a:solidFill>
                  <a:srgbClr val="FF0000"/>
                </a:solidFill>
                <a:latin typeface="Letter-join No-Lead 1" panose="02000503000000020003" pitchFamily="50" charset="0"/>
              </a:rPr>
              <a:t>Don’t</a:t>
            </a:r>
            <a:r>
              <a:rPr lang="en-GB" altLang="en-US" dirty="0">
                <a:latin typeface="Letter-join No-Lead 1" panose="02000503000000020003" pitchFamily="50" charset="0"/>
              </a:rPr>
              <a:t> let it burst</a:t>
            </a:r>
            <a:r>
              <a:rPr lang="en-GB" altLang="en-US" dirty="0" smtClean="0">
                <a:latin typeface="Letter-join No-Lead 1" panose="02000503000000020003" pitchFamily="50" charset="0"/>
              </a:rPr>
              <a:t>. A</a:t>
            </a:r>
            <a:r>
              <a:rPr lang="en-GB" altLang="en-US" dirty="0" smtClean="0">
                <a:latin typeface="Letter-join No-Lead 1" panose="02000503000000020003" pitchFamily="50" charset="0"/>
              </a:rPr>
              <a:t>sk </a:t>
            </a:r>
            <a:r>
              <a:rPr lang="en-GB" altLang="en-US" dirty="0">
                <a:latin typeface="Letter-join No-Lead 1" panose="02000503000000020003" pitchFamily="50" charset="0"/>
              </a:rPr>
              <a:t>a grown-up to help you tie the balloon </a:t>
            </a:r>
            <a:r>
              <a:rPr lang="en-GB" altLang="en-US" dirty="0">
                <a:solidFill>
                  <a:srgbClr val="FF0000"/>
                </a:solidFill>
                <a:latin typeface="Letter-join No-Lead 1" panose="02000503000000020003" pitchFamily="50" charset="0"/>
              </a:rPr>
              <a:t>if</a:t>
            </a:r>
            <a:r>
              <a:rPr lang="en-GB" altLang="en-US" dirty="0">
                <a:latin typeface="Letter-join No-Lead 1" panose="02000503000000020003" pitchFamily="50" charset="0"/>
              </a:rPr>
              <a:t> it is tricky</a:t>
            </a:r>
            <a:r>
              <a:rPr lang="en-GB" altLang="en-US" dirty="0" smtClean="0">
                <a:latin typeface="Letter-join No-Lead 1" panose="02000503000000020003" pitchFamily="50" charset="0"/>
              </a:rPr>
              <a:t>.</a:t>
            </a:r>
            <a:endParaRPr lang="en-GB" altLang="en-US" dirty="0">
              <a:latin typeface="Letter-join No-Lead 1" panose="02000503000000020003" pitchFamily="50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Twinkl Sb"/>
              <a:buAutoNum type="arabicPeriod"/>
            </a:pPr>
            <a:r>
              <a:rPr lang="en-GB" altLang="en-US" dirty="0" smtClean="0">
                <a:latin typeface="Letter-join No-Lead 1" panose="02000503000000020003" pitchFamily="50" charset="0"/>
              </a:rPr>
              <a:t> </a:t>
            </a:r>
            <a:r>
              <a:rPr lang="en-GB" altLang="en-US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Carefully</a:t>
            </a:r>
            <a:r>
              <a:rPr lang="en-GB" altLang="en-US" dirty="0" smtClean="0">
                <a:latin typeface="Letter-join No-Lead 1" panose="02000503000000020003" pitchFamily="50" charset="0"/>
              </a:rPr>
              <a:t>, dip </a:t>
            </a:r>
            <a:r>
              <a:rPr lang="en-GB" altLang="en-US" dirty="0">
                <a:latin typeface="Letter-join No-Lead 1" panose="02000503000000020003" pitchFamily="50" charset="0"/>
              </a:rPr>
              <a:t>the strips of newspaper in the flour and water mix and </a:t>
            </a:r>
            <a:r>
              <a:rPr lang="en-GB" altLang="en-US" dirty="0">
                <a:solidFill>
                  <a:srgbClr val="FF0000"/>
                </a:solidFill>
                <a:latin typeface="Letter-join No-Lead 1" panose="02000503000000020003" pitchFamily="50" charset="0"/>
              </a:rPr>
              <a:t>slowly</a:t>
            </a:r>
            <a:r>
              <a:rPr lang="en-GB" altLang="en-US" dirty="0">
                <a:latin typeface="Letter-join No-Lead 1" panose="02000503000000020003" pitchFamily="50" charset="0"/>
              </a:rPr>
              <a:t> wrap the strips all around the balloon until it is covered. 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Twinkl Sb"/>
              <a:buAutoNum type="arabicPeriod"/>
            </a:pPr>
            <a:r>
              <a:rPr lang="en-GB" altLang="en-US" dirty="0" smtClean="0">
                <a:latin typeface="Letter-join No-Lead 1" panose="02000503000000020003" pitchFamily="50" charset="0"/>
              </a:rPr>
              <a:t> </a:t>
            </a:r>
            <a:r>
              <a:rPr lang="en-GB" altLang="en-US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Next</a:t>
            </a:r>
            <a:r>
              <a:rPr lang="en-GB" altLang="en-US" dirty="0" smtClean="0">
                <a:latin typeface="Letter-join No-Lead 1" panose="02000503000000020003" pitchFamily="50" charset="0"/>
              </a:rPr>
              <a:t>, cover </a:t>
            </a:r>
            <a:r>
              <a:rPr lang="en-GB" altLang="en-US" dirty="0">
                <a:latin typeface="Letter-join No-Lead 1" panose="02000503000000020003" pitchFamily="50" charset="0"/>
              </a:rPr>
              <a:t>the balloon at least three or four </a:t>
            </a:r>
            <a:r>
              <a:rPr lang="en-GB" altLang="en-US" dirty="0" smtClean="0">
                <a:latin typeface="Letter-join No-Lead 1" panose="02000503000000020003" pitchFamily="50" charset="0"/>
              </a:rPr>
              <a:t>times with the </a:t>
            </a:r>
            <a:r>
              <a:rPr lang="en-GB" altLang="en-US" dirty="0">
                <a:latin typeface="Letter-join No-Lead 1" panose="02000503000000020003" pitchFamily="50" charset="0"/>
              </a:rPr>
              <a:t>newspaper. Leave the balloon to go </a:t>
            </a:r>
            <a:r>
              <a:rPr lang="en-GB" altLang="en-US" dirty="0" smtClean="0">
                <a:latin typeface="Letter-join No-Lead 1" panose="02000503000000020003" pitchFamily="50" charset="0"/>
              </a:rPr>
              <a:t>solid</a:t>
            </a:r>
            <a:r>
              <a:rPr lang="en-GB" altLang="en-US" dirty="0">
                <a:latin typeface="Letter-join No-Lead 1" panose="02000503000000020003" pitchFamily="50" charset="0"/>
              </a:rPr>
              <a:t> </a:t>
            </a:r>
            <a:r>
              <a:rPr lang="en-GB" altLang="en-US" dirty="0" smtClean="0">
                <a:latin typeface="Letter-join No-Lead 1" panose="02000503000000020003" pitchFamily="50" charset="0"/>
              </a:rPr>
              <a:t>when you have done this. </a:t>
            </a:r>
            <a:endParaRPr lang="en-GB" altLang="en-US" dirty="0">
              <a:latin typeface="Letter-join No-Lead 1" panose="02000503000000020003" pitchFamily="50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Twinkl Sb"/>
              <a:buAutoNum type="arabicPeriod"/>
            </a:pPr>
            <a:r>
              <a:rPr lang="en-GB" altLang="en-US" dirty="0" smtClean="0">
                <a:latin typeface="Letter-join No-Lead 1" panose="02000503000000020003" pitchFamily="50" charset="0"/>
              </a:rPr>
              <a:t> </a:t>
            </a:r>
            <a:r>
              <a:rPr lang="en-GB" altLang="en-US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After your globe has dried, </a:t>
            </a:r>
            <a:r>
              <a:rPr lang="en-GB" altLang="en-US" dirty="0">
                <a:latin typeface="Letter-join No-Lead 1" panose="02000503000000020003" pitchFamily="50" charset="0"/>
              </a:rPr>
              <a:t>paint the whole globe blue to show the </a:t>
            </a:r>
            <a:r>
              <a:rPr lang="en-GB" altLang="en-US" dirty="0" smtClean="0">
                <a:latin typeface="Letter-join No-Lead 1" panose="02000503000000020003" pitchFamily="50" charset="0"/>
              </a:rPr>
              <a:t>water and leave to dry. </a:t>
            </a:r>
            <a:endParaRPr lang="en-GB" altLang="en-US" dirty="0">
              <a:latin typeface="Letter-join No-Lead 1" panose="02000503000000020003" pitchFamily="50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Twinkl Sb"/>
              <a:buAutoNum type="arabicPeriod"/>
            </a:pPr>
            <a:r>
              <a:rPr lang="en-GB" altLang="en-US" dirty="0">
                <a:latin typeface="Letter-join No-Lead 1" panose="02000503000000020003" pitchFamily="50" charset="0"/>
              </a:rPr>
              <a:t> </a:t>
            </a:r>
            <a:r>
              <a:rPr lang="en-GB" altLang="en-US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While your globe is drying, </a:t>
            </a:r>
            <a:r>
              <a:rPr lang="en-GB" altLang="en-US" dirty="0">
                <a:latin typeface="Letter-join No-Lead 1" panose="02000503000000020003" pitchFamily="50" charset="0"/>
              </a:rPr>
              <a:t>c</a:t>
            </a:r>
            <a:r>
              <a:rPr lang="en-GB" altLang="en-US" dirty="0" smtClean="0">
                <a:latin typeface="Letter-join No-Lead 1" panose="02000503000000020003" pitchFamily="50" charset="0"/>
              </a:rPr>
              <a:t>olour </a:t>
            </a:r>
            <a:r>
              <a:rPr lang="en-GB" altLang="en-US" dirty="0">
                <a:latin typeface="Letter-join No-Lead 1" panose="02000503000000020003" pitchFamily="50" charset="0"/>
              </a:rPr>
              <a:t>in the seven continents neatly on the activity sheet.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Twinkl Sb"/>
              <a:buAutoNum type="arabicPeriod"/>
            </a:pPr>
            <a:r>
              <a:rPr lang="en-GB" altLang="en-US" dirty="0" smtClean="0">
                <a:latin typeface="Letter-join No-Lead 1" panose="02000503000000020003" pitchFamily="50" charset="0"/>
              </a:rPr>
              <a:t> </a:t>
            </a:r>
            <a:r>
              <a:rPr lang="en-GB" altLang="en-US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Then, </a:t>
            </a:r>
            <a:r>
              <a:rPr lang="en-GB" altLang="en-US" dirty="0" smtClean="0">
                <a:latin typeface="Letter-join No-Lead 1" panose="02000503000000020003" pitchFamily="50" charset="0"/>
              </a:rPr>
              <a:t>cut </a:t>
            </a:r>
            <a:r>
              <a:rPr lang="en-GB" altLang="en-US" dirty="0">
                <a:latin typeface="Letter-join No-Lead 1" panose="02000503000000020003" pitchFamily="50" charset="0"/>
              </a:rPr>
              <a:t>out the continents </a:t>
            </a:r>
            <a:r>
              <a:rPr lang="en-GB" altLang="en-US" dirty="0">
                <a:solidFill>
                  <a:srgbClr val="FF0000"/>
                </a:solidFill>
                <a:latin typeface="Letter-join No-Lead 1" panose="02000503000000020003" pitchFamily="50" charset="0"/>
              </a:rPr>
              <a:t>but</a:t>
            </a:r>
            <a:r>
              <a:rPr lang="en-GB" altLang="en-US" dirty="0">
                <a:latin typeface="Letter-join No-Lead 1" panose="02000503000000020003" pitchFamily="50" charset="0"/>
              </a:rPr>
              <a:t> be </a:t>
            </a:r>
            <a:r>
              <a:rPr lang="en-GB" altLang="en-US" dirty="0">
                <a:solidFill>
                  <a:srgbClr val="FF0000"/>
                </a:solidFill>
                <a:latin typeface="Letter-join No-Lead 1" panose="02000503000000020003" pitchFamily="50" charset="0"/>
              </a:rPr>
              <a:t>careful</a:t>
            </a:r>
            <a:r>
              <a:rPr lang="en-GB" altLang="en-US" dirty="0">
                <a:latin typeface="Letter-join No-Lead 1" panose="02000503000000020003" pitchFamily="50" charset="0"/>
              </a:rPr>
              <a:t> with the </a:t>
            </a:r>
            <a:r>
              <a:rPr lang="en-GB" altLang="en-US" dirty="0" smtClean="0">
                <a:latin typeface="Letter-join No-Lead 1" panose="02000503000000020003" pitchFamily="50" charset="0"/>
              </a:rPr>
              <a:t>scissors because you might hurt yourself.</a:t>
            </a:r>
            <a:endParaRPr lang="en-GB" altLang="en-US" dirty="0">
              <a:solidFill>
                <a:srgbClr val="FF0000"/>
              </a:solidFill>
              <a:latin typeface="Letter-join No-Lead 1" panose="02000503000000020003" pitchFamily="50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Twinkl Sb"/>
              <a:buAutoNum type="arabicPeriod"/>
            </a:pPr>
            <a:r>
              <a:rPr lang="en-GB" altLang="en-US" dirty="0">
                <a:solidFill>
                  <a:srgbClr val="FF0000"/>
                </a:solidFill>
                <a:latin typeface="Letter-join No-Lead 1" panose="02000503000000020003" pitchFamily="50" charset="0"/>
              </a:rPr>
              <a:t> </a:t>
            </a:r>
            <a:r>
              <a:rPr lang="en-GB" altLang="en-US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When you have cut the continents out, </a:t>
            </a:r>
            <a:r>
              <a:rPr lang="en-GB" altLang="en-US" dirty="0" smtClean="0">
                <a:latin typeface="Letter-join No-Lead 1" panose="02000503000000020003" pitchFamily="50" charset="0"/>
              </a:rPr>
              <a:t>s</a:t>
            </a:r>
            <a:r>
              <a:rPr lang="en-GB" altLang="en-US" dirty="0" smtClean="0">
                <a:latin typeface="Letter-join No-Lead 1" panose="02000503000000020003" pitchFamily="50" charset="0"/>
              </a:rPr>
              <a:t>tick them in </a:t>
            </a:r>
            <a:r>
              <a:rPr lang="en-GB" altLang="en-US" dirty="0">
                <a:latin typeface="Letter-join No-Lead 1" panose="02000503000000020003" pitchFamily="50" charset="0"/>
              </a:rPr>
              <a:t>the right position on the globe. Use an atlas to help you </a:t>
            </a:r>
            <a:r>
              <a:rPr lang="en-GB" altLang="en-US" dirty="0">
                <a:solidFill>
                  <a:srgbClr val="FF0000"/>
                </a:solidFill>
                <a:latin typeface="Letter-join No-Lead 1" panose="02000503000000020003" pitchFamily="50" charset="0"/>
              </a:rPr>
              <a:t>if</a:t>
            </a:r>
            <a:r>
              <a:rPr lang="en-GB" altLang="en-US" dirty="0">
                <a:latin typeface="Letter-join No-Lead 1" panose="02000503000000020003" pitchFamily="50" charset="0"/>
              </a:rPr>
              <a:t> you are unsure.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Twinkl Sb"/>
              <a:buAutoNum type="arabicPeriod"/>
            </a:pPr>
            <a:r>
              <a:rPr lang="en-GB" altLang="en-US" dirty="0" smtClean="0">
                <a:latin typeface="Letter-join No-Lead 1" panose="02000503000000020003" pitchFamily="50" charset="0"/>
              </a:rPr>
              <a:t> </a:t>
            </a:r>
            <a:r>
              <a:rPr lang="en-GB" altLang="en-US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After that, </a:t>
            </a:r>
            <a:r>
              <a:rPr lang="en-GB" altLang="en-US" dirty="0" smtClean="0">
                <a:latin typeface="Letter-join No-Lead 1" panose="02000503000000020003" pitchFamily="50" charset="0"/>
              </a:rPr>
              <a:t>label </a:t>
            </a:r>
            <a:r>
              <a:rPr lang="en-GB" altLang="en-US" dirty="0">
                <a:latin typeface="Letter-join No-Lead 1" panose="02000503000000020003" pitchFamily="50" charset="0"/>
              </a:rPr>
              <a:t>the oceans </a:t>
            </a:r>
            <a:r>
              <a:rPr lang="en-GB" altLang="en-US" dirty="0">
                <a:solidFill>
                  <a:srgbClr val="FF0000"/>
                </a:solidFill>
                <a:latin typeface="Letter-join No-Lead 1" panose="02000503000000020003" pitchFamily="50" charset="0"/>
              </a:rPr>
              <a:t>and</a:t>
            </a:r>
            <a:r>
              <a:rPr lang="en-GB" altLang="en-US" dirty="0">
                <a:latin typeface="Letter-join No-Lead 1" panose="02000503000000020003" pitchFamily="50" charset="0"/>
              </a:rPr>
              <a:t> </a:t>
            </a:r>
            <a:r>
              <a:rPr lang="en-GB" altLang="en-US" dirty="0">
                <a:solidFill>
                  <a:srgbClr val="FF0000"/>
                </a:solidFill>
                <a:latin typeface="Letter-join No-Lead 1" panose="02000503000000020003" pitchFamily="50" charset="0"/>
              </a:rPr>
              <a:t>carefully</a:t>
            </a:r>
            <a:r>
              <a:rPr lang="en-GB" altLang="en-US" dirty="0">
                <a:latin typeface="Letter-join No-Lead 1" panose="02000503000000020003" pitchFamily="50" charset="0"/>
              </a:rPr>
              <a:t> draw the line of the equator. </a:t>
            </a:r>
            <a:endParaRPr lang="en-GB" altLang="en-US" dirty="0" smtClean="0">
              <a:latin typeface="Letter-join No-Lead 1" panose="02000503000000020003" pitchFamily="50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Twinkl Sb"/>
              <a:buAutoNum type="arabicPeriod"/>
            </a:pPr>
            <a:r>
              <a:rPr lang="en-GB" altLang="en-US" dirty="0">
                <a:solidFill>
                  <a:srgbClr val="FF0000"/>
                </a:solidFill>
                <a:latin typeface="Letter-join No-Lead 1" panose="02000503000000020003" pitchFamily="50" charset="0"/>
              </a:rPr>
              <a:t> </a:t>
            </a:r>
            <a:r>
              <a:rPr lang="en-GB" altLang="en-US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Finally</a:t>
            </a:r>
            <a:r>
              <a:rPr lang="en-GB" altLang="en-US" dirty="0">
                <a:latin typeface="Letter-join No-Lead 1" panose="02000503000000020003" pitchFamily="50" charset="0"/>
              </a:rPr>
              <a:t>, label the continents of </a:t>
            </a:r>
            <a:r>
              <a:rPr lang="en-GB" altLang="en-US" dirty="0">
                <a:solidFill>
                  <a:srgbClr val="FF0000"/>
                </a:solidFill>
                <a:latin typeface="Letter-join No-Lead 1" panose="02000503000000020003" pitchFamily="50" charset="0"/>
              </a:rPr>
              <a:t>North America, South America, Africa, Antarctica, Australasia, Europe and Asia</a:t>
            </a:r>
            <a:r>
              <a:rPr lang="en-GB" altLang="en-US" dirty="0">
                <a:latin typeface="Letter-join No-Lead 1" panose="02000503000000020003" pitchFamily="50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194" y="2060812"/>
            <a:ext cx="16650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-join No-Lead 1" panose="02000503000000020003" pitchFamily="50" charset="0"/>
              </a:rPr>
              <a:t>Here are some instructions that I created to make a paper </a:t>
            </a:r>
            <a:r>
              <a:rPr lang="en-GB" dirty="0" err="1" smtClean="0">
                <a:latin typeface="Letter-join No-Lead 1" panose="02000503000000020003" pitchFamily="50" charset="0"/>
              </a:rPr>
              <a:t>mache</a:t>
            </a:r>
            <a:r>
              <a:rPr lang="en-GB" dirty="0" smtClean="0">
                <a:latin typeface="Letter-join No-Lead 1" panose="02000503000000020003" pitchFamily="50" charset="0"/>
              </a:rPr>
              <a:t> globe. When writing </a:t>
            </a:r>
            <a:r>
              <a:rPr lang="en-GB" dirty="0" smtClean="0">
                <a:latin typeface="Letter-join No-Lead 1" panose="02000503000000020003" pitchFamily="50" charset="0"/>
              </a:rPr>
              <a:t>yours, </a:t>
            </a:r>
            <a:r>
              <a:rPr lang="en-GB" dirty="0" smtClean="0">
                <a:latin typeface="Letter-join No-Lead 1" panose="02000503000000020003" pitchFamily="50" charset="0"/>
              </a:rPr>
              <a:t>think carefully about past and present tense.</a:t>
            </a:r>
            <a:endParaRPr lang="en-GB" dirty="0">
              <a:latin typeface="Letter-join No-Lead 1" panose="02000503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43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263970" y="286831"/>
            <a:ext cx="114851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- Spelling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395676" y="103639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00C7057-B648-43B8-B516-EB588B754C34}"/>
              </a:ext>
            </a:extLst>
          </p:cNvPr>
          <p:cNvSpPr txBox="1"/>
          <p:nvPr/>
        </p:nvSpPr>
        <p:spPr>
          <a:xfrm>
            <a:off x="1446703" y="1056272"/>
            <a:ext cx="10841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Use look, cover, write, check to learn the spelling rules for the sound ‘or’ in words using ‘al’. </a:t>
            </a:r>
            <a:endParaRPr lang="en-GB" sz="14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985363"/>
              </p:ext>
            </p:extLst>
          </p:nvPr>
        </p:nvGraphicFramePr>
        <p:xfrm>
          <a:off x="1942567" y="1525929"/>
          <a:ext cx="9435180" cy="456204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87036">
                  <a:extLst>
                    <a:ext uri="{9D8B030D-6E8A-4147-A177-3AD203B41FA5}">
                      <a16:colId xmlns:a16="http://schemas.microsoft.com/office/drawing/2014/main" val="4020973392"/>
                    </a:ext>
                  </a:extLst>
                </a:gridCol>
                <a:gridCol w="1887036">
                  <a:extLst>
                    <a:ext uri="{9D8B030D-6E8A-4147-A177-3AD203B41FA5}">
                      <a16:colId xmlns:a16="http://schemas.microsoft.com/office/drawing/2014/main" val="2856073923"/>
                    </a:ext>
                  </a:extLst>
                </a:gridCol>
                <a:gridCol w="1887036">
                  <a:extLst>
                    <a:ext uri="{9D8B030D-6E8A-4147-A177-3AD203B41FA5}">
                      <a16:colId xmlns:a16="http://schemas.microsoft.com/office/drawing/2014/main" val="3061152333"/>
                    </a:ext>
                  </a:extLst>
                </a:gridCol>
                <a:gridCol w="1887036">
                  <a:extLst>
                    <a:ext uri="{9D8B030D-6E8A-4147-A177-3AD203B41FA5}">
                      <a16:colId xmlns:a16="http://schemas.microsoft.com/office/drawing/2014/main" val="3816595594"/>
                    </a:ext>
                  </a:extLst>
                </a:gridCol>
                <a:gridCol w="1887036">
                  <a:extLst>
                    <a:ext uri="{9D8B030D-6E8A-4147-A177-3AD203B41FA5}">
                      <a16:colId xmlns:a16="http://schemas.microsoft.com/office/drawing/2014/main" val="2859039443"/>
                    </a:ext>
                  </a:extLst>
                </a:gridCol>
              </a:tblGrid>
              <a:tr h="406818">
                <a:tc>
                  <a:txBody>
                    <a:bodyPr/>
                    <a:lstStyle/>
                    <a:p>
                      <a:r>
                        <a:rPr lang="en-GB" dirty="0" smtClean="0"/>
                        <a:t>Look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Cover and say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Write and check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Amend errors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Repeat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327587"/>
                  </a:ext>
                </a:extLst>
              </a:tr>
              <a:tr h="406818">
                <a:tc>
                  <a:txBody>
                    <a:bodyPr/>
                    <a:lstStyle/>
                    <a:p>
                      <a:r>
                        <a:rPr lang="en-GB" dirty="0" smtClean="0"/>
                        <a:t>Station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476131"/>
                  </a:ext>
                </a:extLst>
              </a:tr>
              <a:tr h="406818">
                <a:tc>
                  <a:txBody>
                    <a:bodyPr/>
                    <a:lstStyle/>
                    <a:p>
                      <a:r>
                        <a:rPr lang="en-GB" dirty="0" smtClean="0"/>
                        <a:t>Fiction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654412"/>
                  </a:ext>
                </a:extLst>
              </a:tr>
              <a:tr h="406818">
                <a:tc>
                  <a:txBody>
                    <a:bodyPr/>
                    <a:lstStyle/>
                    <a:p>
                      <a:r>
                        <a:rPr lang="en-GB" dirty="0" smtClean="0"/>
                        <a:t>Motion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465752"/>
                  </a:ext>
                </a:extLst>
              </a:tr>
              <a:tr h="406818">
                <a:tc>
                  <a:txBody>
                    <a:bodyPr/>
                    <a:lstStyle/>
                    <a:p>
                      <a:r>
                        <a:rPr lang="en-GB" dirty="0" smtClean="0"/>
                        <a:t>National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650142"/>
                  </a:ext>
                </a:extLst>
              </a:tr>
              <a:tr h="406818">
                <a:tc>
                  <a:txBody>
                    <a:bodyPr/>
                    <a:lstStyle/>
                    <a:p>
                      <a:r>
                        <a:rPr lang="en-GB" dirty="0" smtClean="0"/>
                        <a:t>Section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139655"/>
                  </a:ext>
                </a:extLst>
              </a:tr>
              <a:tr h="406818">
                <a:tc>
                  <a:txBody>
                    <a:bodyPr/>
                    <a:lstStyle/>
                    <a:p>
                      <a:r>
                        <a:rPr lang="en-GB" dirty="0" smtClean="0"/>
                        <a:t>Addition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239676"/>
                  </a:ext>
                </a:extLst>
              </a:tr>
              <a:tr h="493868">
                <a:tc>
                  <a:txBody>
                    <a:bodyPr/>
                    <a:lstStyle/>
                    <a:p>
                      <a:r>
                        <a:rPr lang="en-GB" dirty="0" smtClean="0"/>
                        <a:t>Subtraction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092734"/>
                  </a:ext>
                </a:extLst>
              </a:tr>
              <a:tr h="406818">
                <a:tc>
                  <a:txBody>
                    <a:bodyPr/>
                    <a:lstStyle/>
                    <a:p>
                      <a:r>
                        <a:rPr lang="en-GB" dirty="0" smtClean="0"/>
                        <a:t>Potion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943898"/>
                  </a:ext>
                </a:extLst>
              </a:tr>
              <a:tr h="406818">
                <a:tc>
                  <a:txBody>
                    <a:bodyPr/>
                    <a:lstStyle/>
                    <a:p>
                      <a:r>
                        <a:rPr lang="en-GB" dirty="0" smtClean="0"/>
                        <a:t>Option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931867"/>
                  </a:ext>
                </a:extLst>
              </a:tr>
              <a:tr h="406818">
                <a:tc>
                  <a:txBody>
                    <a:bodyPr/>
                    <a:lstStyle/>
                    <a:p>
                      <a:r>
                        <a:rPr lang="en-GB" dirty="0" smtClean="0"/>
                        <a:t>Introduction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110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382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928689" y="286831"/>
            <a:ext cx="81557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Recap - RE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395676" y="103639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00C7057-B648-43B8-B516-EB588B754C34}"/>
              </a:ext>
            </a:extLst>
          </p:cNvPr>
          <p:cNvSpPr txBox="1"/>
          <p:nvPr/>
        </p:nvSpPr>
        <p:spPr>
          <a:xfrm>
            <a:off x="1928689" y="1084422"/>
            <a:ext cx="10512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RE – We are looking at the religion Islam, and how and why Muslims celebrate and worship. </a:t>
            </a:r>
          </a:p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Can you remember what the answer to these questions?</a:t>
            </a:r>
            <a:endParaRPr lang="en-GB" sz="14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3712" y="2243160"/>
            <a:ext cx="1165364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3200" dirty="0" smtClean="0">
                <a:latin typeface="Letter-join No-Lead 1" panose="02000503000000020003" pitchFamily="50" charset="0"/>
              </a:rPr>
              <a:t>Where was Islam founded? Saudi Arabia.</a:t>
            </a:r>
          </a:p>
          <a:p>
            <a:pPr marL="342900" indent="-342900">
              <a:buAutoNum type="arabicParenR"/>
            </a:pPr>
            <a:r>
              <a:rPr lang="en-GB" sz="3200" dirty="0" smtClean="0">
                <a:latin typeface="Letter-join No-Lead 1" panose="02000503000000020003" pitchFamily="50" charset="0"/>
              </a:rPr>
              <a:t>What is the name of their God?  Allah</a:t>
            </a:r>
          </a:p>
          <a:p>
            <a:pPr marL="342900" indent="-342900">
              <a:buAutoNum type="arabicParenR"/>
            </a:pPr>
            <a:r>
              <a:rPr lang="en-GB" sz="3200" dirty="0" smtClean="0">
                <a:latin typeface="Letter-join No-Lead 1" panose="02000503000000020003" pitchFamily="50" charset="0"/>
              </a:rPr>
              <a:t>Who was the founded of Islam? </a:t>
            </a:r>
            <a:r>
              <a:rPr lang="en-GB" sz="2800" dirty="0" smtClean="0">
                <a:latin typeface="Letter-join No-Lead 1" panose="02000503000000020003" pitchFamily="50" charset="0"/>
              </a:rPr>
              <a:t>Muhammed (Peace be upon him)</a:t>
            </a:r>
          </a:p>
          <a:p>
            <a:pPr marL="342900" indent="-342900">
              <a:buAutoNum type="arabicParenR"/>
            </a:pPr>
            <a:r>
              <a:rPr lang="en-GB" sz="2800" dirty="0">
                <a:latin typeface="Letter-join No-Lead 1" panose="02000503000000020003" pitchFamily="50" charset="0"/>
              </a:rPr>
              <a:t> </a:t>
            </a:r>
            <a:r>
              <a:rPr lang="en-GB" sz="2800" dirty="0" smtClean="0">
                <a:latin typeface="Letter-join No-Lead 1" panose="02000503000000020003" pitchFamily="50" charset="0"/>
              </a:rPr>
              <a:t>What is the name of the Holy Book? The </a:t>
            </a:r>
            <a:r>
              <a:rPr lang="en-GB" sz="2800" dirty="0" err="1" smtClean="0">
                <a:latin typeface="Letter-join No-Lead 1" panose="02000503000000020003" pitchFamily="50" charset="0"/>
              </a:rPr>
              <a:t>Qu’ran</a:t>
            </a:r>
            <a:endParaRPr lang="en-GB" sz="2800" dirty="0">
              <a:latin typeface="Letter-join No-Lead 1" panose="02000503000000020003" pitchFamily="50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582653" y="2223972"/>
            <a:ext cx="2634915" cy="531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6336632" y="2774420"/>
            <a:ext cx="2634915" cy="531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6412831" y="3329657"/>
            <a:ext cx="5117431" cy="5705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6412831" y="3899468"/>
            <a:ext cx="2634915" cy="531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116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266648" y="286831"/>
            <a:ext cx="94798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- RE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0C7057-B648-43B8-B516-EB588B754C34}"/>
              </a:ext>
            </a:extLst>
          </p:cNvPr>
          <p:cNvSpPr txBox="1"/>
          <p:nvPr/>
        </p:nvSpPr>
        <p:spPr>
          <a:xfrm>
            <a:off x="2325597" y="1084422"/>
            <a:ext cx="10115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RE – We are going to be looking at Islam and their traditions. </a:t>
            </a:r>
            <a:endParaRPr lang="en-GB" sz="14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-474381" y="1327462"/>
            <a:ext cx="11501664" cy="42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Letter-join No-Lead 1" panose="02000503000000020003" pitchFamily="50" charset="0"/>
              </a:rPr>
              <a:t>In the Islamic faith, Muslims welcome babies in a ceremony called the </a:t>
            </a:r>
            <a:r>
              <a:rPr lang="en-GB" altLang="en-US" dirty="0" err="1">
                <a:solidFill>
                  <a:schemeClr val="tx1"/>
                </a:solidFill>
                <a:latin typeface="Letter-join No-Lead 1" panose="02000503000000020003" pitchFamily="50" charset="0"/>
              </a:rPr>
              <a:t>Aqiqah</a:t>
            </a:r>
            <a:r>
              <a:rPr lang="en-GB" altLang="en-US" dirty="0">
                <a:solidFill>
                  <a:schemeClr val="tx1"/>
                </a:solidFill>
                <a:latin typeface="Letter-join No-Lead 1" panose="02000503000000020003" pitchFamily="50" charset="0"/>
              </a:rPr>
              <a:t> (pronounced </a:t>
            </a:r>
            <a:r>
              <a:rPr lang="en-GB" altLang="en-US" dirty="0" err="1">
                <a:solidFill>
                  <a:schemeClr val="tx1"/>
                </a:solidFill>
                <a:latin typeface="Letter-join No-Lead 1" panose="02000503000000020003" pitchFamily="50" charset="0"/>
              </a:rPr>
              <a:t>Ak-kee-ka</a:t>
            </a:r>
            <a:r>
              <a:rPr lang="en-GB" altLang="en-US" dirty="0">
                <a:solidFill>
                  <a:schemeClr val="tx1"/>
                </a:solidFill>
                <a:latin typeface="Letter-join No-Lead 1" panose="02000503000000020003" pitchFamily="50" charset="0"/>
              </a:rPr>
              <a:t>).</a:t>
            </a:r>
          </a:p>
        </p:txBody>
      </p:sp>
      <p:pic>
        <p:nvPicPr>
          <p:cNvPr id="13" name="Talking Partn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487" y="117806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17" y="130136"/>
            <a:ext cx="6159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entagon 15">
            <a:hlinkClick r:id="" action="ppaction://noaction"/>
          </p:cNvPr>
          <p:cNvSpPr>
            <a:spLocks/>
          </p:cNvSpPr>
          <p:nvPr/>
        </p:nvSpPr>
        <p:spPr bwMode="auto">
          <a:xfrm flipH="1">
            <a:off x="98184" y="3417887"/>
            <a:ext cx="11958832" cy="68513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Letter-join No-Lead 1" panose="02000503000000020003" pitchFamily="50" charset="0"/>
              </a:rPr>
              <a:t>Why do you think people </a:t>
            </a:r>
            <a:r>
              <a:rPr lang="en-GB" altLang="en-US" dirty="0" smtClean="0">
                <a:solidFill>
                  <a:schemeClr val="tx1"/>
                </a:solidFill>
                <a:latin typeface="Letter-join No-Lead 1" panose="02000503000000020003" pitchFamily="50" charset="0"/>
              </a:rPr>
              <a:t>celebrate a </a:t>
            </a:r>
            <a:r>
              <a:rPr lang="en-GB" altLang="en-US" dirty="0">
                <a:solidFill>
                  <a:schemeClr val="tx1"/>
                </a:solidFill>
                <a:latin typeface="Letter-join No-Lead 1" panose="02000503000000020003" pitchFamily="50" charset="0"/>
              </a:rPr>
              <a:t>new baby being born?</a:t>
            </a:r>
          </a:p>
        </p:txBody>
      </p:sp>
      <p:sp>
        <p:nvSpPr>
          <p:cNvPr id="17" name="Pentagon 15">
            <a:hlinkClick r:id="" action="ppaction://noaction"/>
          </p:cNvPr>
          <p:cNvSpPr>
            <a:spLocks/>
          </p:cNvSpPr>
          <p:nvPr/>
        </p:nvSpPr>
        <p:spPr bwMode="auto">
          <a:xfrm flipH="1">
            <a:off x="98182" y="2644603"/>
            <a:ext cx="11958834" cy="720927"/>
          </a:xfrm>
          <a:prstGeom prst="rect">
            <a:avLst/>
          </a:prstGeom>
          <a:solidFill>
            <a:srgbClr val="EA7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Letter-join No-Lead 1" panose="02000503000000020003" pitchFamily="50" charset="0"/>
              </a:rPr>
              <a:t>The </a:t>
            </a:r>
            <a:r>
              <a:rPr lang="en-GB" altLang="en-US" dirty="0" err="1">
                <a:solidFill>
                  <a:schemeClr val="tx1"/>
                </a:solidFill>
                <a:latin typeface="Letter-join No-Lead 1" panose="02000503000000020003" pitchFamily="50" charset="0"/>
              </a:rPr>
              <a:t>Aqiqah</a:t>
            </a:r>
            <a:r>
              <a:rPr lang="en-GB" altLang="en-US" dirty="0">
                <a:solidFill>
                  <a:schemeClr val="tx1"/>
                </a:solidFill>
                <a:latin typeface="Letter-join No-Lead 1" panose="02000503000000020003" pitchFamily="50" charset="0"/>
              </a:rPr>
              <a:t> is hosted by the parents of the new baby and may be held in their own home or in a hall or community centre.</a:t>
            </a: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98183" y="1749867"/>
            <a:ext cx="11958833" cy="1282629"/>
            <a:chOff x="755649" y="3071521"/>
            <a:chExt cx="7632700" cy="1160074"/>
          </a:xfrm>
        </p:grpSpPr>
        <p:sp>
          <p:nvSpPr>
            <p:cNvPr id="21" name="Rectangle 20">
              <a:hlinkClick r:id="rId4" action="ppaction://hlinksldjump"/>
            </p:cNvPr>
            <p:cNvSpPr>
              <a:spLocks/>
            </p:cNvSpPr>
            <p:nvPr/>
          </p:nvSpPr>
          <p:spPr>
            <a:xfrm flipH="1">
              <a:off x="755649" y="3071521"/>
              <a:ext cx="7632700" cy="761890"/>
            </a:xfrm>
            <a:prstGeom prst="rect">
              <a:avLst/>
            </a:prstGeom>
            <a:solidFill>
              <a:schemeClr val="accent3"/>
            </a:solidFill>
          </p:spPr>
          <p:txBody>
            <a:bodyPr lIns="108000" tIns="108000" rIns="108000" bIns="10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Letter-join No-Lead 1" panose="02000503000000020003" pitchFamily="50" charset="0"/>
                </a:rPr>
                <a:t>This is when the baby is introduced to family and friends. They celebrate and share a meal together. They join with loved ones to thank Allah (God) for giving them a child. </a:t>
              </a:r>
            </a:p>
          </p:txBody>
        </p:sp>
        <p:pic>
          <p:nvPicPr>
            <p:cNvPr id="22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0318" y="3429000"/>
              <a:ext cx="1460807" cy="802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98182" y="4103024"/>
            <a:ext cx="11958834" cy="708039"/>
            <a:chOff x="755650" y="2003088"/>
            <a:chExt cx="7632700" cy="1439466"/>
          </a:xfrm>
        </p:grpSpPr>
        <p:sp>
          <p:nvSpPr>
            <p:cNvPr id="41" name="Rectangle 40">
              <a:hlinkClick r:id="rId4" action="ppaction://hlinksldjump"/>
            </p:cNvPr>
            <p:cNvSpPr>
              <a:spLocks/>
            </p:cNvSpPr>
            <p:nvPr/>
          </p:nvSpPr>
          <p:spPr>
            <a:xfrm flipH="1">
              <a:off x="755650" y="2085615"/>
              <a:ext cx="7632700" cy="1261715"/>
            </a:xfrm>
            <a:prstGeom prst="rect">
              <a:avLst/>
            </a:prstGeom>
            <a:solidFill>
              <a:schemeClr val="accent3"/>
            </a:solidFill>
          </p:spPr>
          <p:txBody>
            <a:bodyPr lIns="108000" tIns="108000" rIns="108000" bIns="108000" anchor="ctr"/>
            <a:lstStyle/>
            <a:p>
              <a:pPr marL="1881188">
                <a:defRPr/>
              </a:pPr>
              <a:r>
                <a:rPr lang="en-GB" altLang="en-US" dirty="0">
                  <a:latin typeface="Letter-join No-Lead 1" panose="02000503000000020003" pitchFamily="50" charset="0"/>
                </a:rPr>
                <a:t>The </a:t>
              </a:r>
              <a:r>
                <a:rPr lang="en-GB" altLang="en-US" dirty="0" err="1">
                  <a:latin typeface="Letter-join No-Lead 1" panose="02000503000000020003" pitchFamily="50" charset="0"/>
                </a:rPr>
                <a:t>Aqiqah</a:t>
              </a:r>
              <a:r>
                <a:rPr lang="en-GB" altLang="en-US" dirty="0">
                  <a:latin typeface="Letter-join No-Lead 1" panose="02000503000000020003" pitchFamily="50" charset="0"/>
                </a:rPr>
                <a:t> is usually held on the seventh day after the baby is born</a:t>
              </a:r>
              <a:r>
                <a:rPr lang="en-GB" altLang="en-US" dirty="0" smtClean="0">
                  <a:latin typeface="Letter-join No-Lead 1" panose="02000503000000020003" pitchFamily="50" charset="0"/>
                </a:rPr>
                <a:t>. </a:t>
              </a:r>
              <a:r>
                <a:rPr lang="en-GB" dirty="0" smtClean="0">
                  <a:latin typeface="Letter-join No-Lead 1" panose="02000503000000020003" pitchFamily="50" charset="0"/>
                </a:rPr>
                <a:t>If </a:t>
              </a:r>
              <a:r>
                <a:rPr lang="en-GB" dirty="0">
                  <a:latin typeface="Letter-join No-Lead 1" panose="02000503000000020003" pitchFamily="50" charset="0"/>
                </a:rPr>
                <a:t>this is not possible, it might be held on the 14</a:t>
              </a:r>
              <a:r>
                <a:rPr lang="en-GB" baseline="30000" dirty="0">
                  <a:latin typeface="Letter-join No-Lead 1" panose="02000503000000020003" pitchFamily="50" charset="0"/>
                </a:rPr>
                <a:t>th</a:t>
              </a:r>
              <a:r>
                <a:rPr lang="en-GB" dirty="0">
                  <a:latin typeface="Letter-join No-Lead 1" panose="02000503000000020003" pitchFamily="50" charset="0"/>
                </a:rPr>
                <a:t> or the 21</a:t>
              </a:r>
              <a:r>
                <a:rPr lang="en-GB" baseline="30000" dirty="0">
                  <a:latin typeface="Letter-join No-Lead 1" panose="02000503000000020003" pitchFamily="50" charset="0"/>
                </a:rPr>
                <a:t>st</a:t>
              </a:r>
              <a:r>
                <a:rPr lang="en-GB" dirty="0">
                  <a:latin typeface="Letter-join No-Lead 1" panose="02000503000000020003" pitchFamily="50" charset="0"/>
                </a:rPr>
                <a:t> day after the baby’s birth.</a:t>
              </a:r>
            </a:p>
          </p:txBody>
        </p:sp>
        <p:pic>
          <p:nvPicPr>
            <p:cNvPr id="42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50" y="2003088"/>
              <a:ext cx="1096226" cy="143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" name="Pentagon 15">
            <a:hlinkClick r:id="" action="ppaction://noaction"/>
          </p:cNvPr>
          <p:cNvSpPr>
            <a:spLocks/>
          </p:cNvSpPr>
          <p:nvPr/>
        </p:nvSpPr>
        <p:spPr bwMode="auto">
          <a:xfrm flipH="1">
            <a:off x="108042" y="5714546"/>
            <a:ext cx="11958834" cy="490311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Letter-join No-Lead 1" panose="02000503000000020003" pitchFamily="50" charset="0"/>
              </a:rPr>
              <a:t>What gift would you bring a new baby?</a:t>
            </a:r>
          </a:p>
        </p:txBody>
      </p:sp>
      <p:sp>
        <p:nvSpPr>
          <p:cNvPr id="45" name="Pentagon 15">
            <a:hlinkClick r:id="" action="ppaction://noaction"/>
          </p:cNvPr>
          <p:cNvSpPr>
            <a:spLocks/>
          </p:cNvSpPr>
          <p:nvPr/>
        </p:nvSpPr>
        <p:spPr bwMode="auto">
          <a:xfrm flipH="1">
            <a:off x="98182" y="4900653"/>
            <a:ext cx="11968694" cy="721952"/>
          </a:xfrm>
          <a:prstGeom prst="rect">
            <a:avLst/>
          </a:prstGeom>
          <a:solidFill>
            <a:srgbClr val="EA7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Letter-join No-Lead 1" panose="02000503000000020003" pitchFamily="50" charset="0"/>
              </a:rPr>
              <a:t>Guests often bring along cards and gifts for the baby. The hall or home where the </a:t>
            </a:r>
            <a:r>
              <a:rPr lang="en-GB" altLang="en-US" dirty="0" err="1">
                <a:solidFill>
                  <a:schemeClr val="tx1"/>
                </a:solidFill>
                <a:latin typeface="Letter-join No-Lead 1" panose="02000503000000020003" pitchFamily="50" charset="0"/>
              </a:rPr>
              <a:t>Aqiqah</a:t>
            </a:r>
            <a:r>
              <a:rPr lang="en-GB" altLang="en-US" dirty="0">
                <a:solidFill>
                  <a:schemeClr val="tx1"/>
                </a:solidFill>
                <a:latin typeface="Letter-join No-Lead 1" panose="02000503000000020003" pitchFamily="50" charset="0"/>
              </a:rPr>
              <a:t> is held may be decorated with balloons and </a:t>
            </a:r>
            <a:r>
              <a:rPr lang="en-GB" altLang="en-US" dirty="0" smtClean="0">
                <a:solidFill>
                  <a:schemeClr val="tx1"/>
                </a:solidFill>
                <a:latin typeface="Letter-join No-Lead 1" panose="02000503000000020003" pitchFamily="50" charset="0"/>
              </a:rPr>
              <a:t>other </a:t>
            </a:r>
            <a:r>
              <a:rPr lang="en-GB" altLang="en-US" dirty="0">
                <a:solidFill>
                  <a:schemeClr val="tx1"/>
                </a:solidFill>
                <a:latin typeface="Letter-join No-Lead 1" panose="02000503000000020003" pitchFamily="50" charset="0"/>
              </a:rPr>
              <a:t>decorations.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67" y="5705104"/>
            <a:ext cx="482301" cy="77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22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11045</TotalTime>
  <Words>1260</Words>
  <Application>Microsoft Office PowerPoint</Application>
  <PresentationFormat>Widescreen</PresentationFormat>
  <Paragraphs>123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Calibri Light</vt:lpstr>
      <vt:lpstr>Cavolini</vt:lpstr>
      <vt:lpstr>League Spartan</vt:lpstr>
      <vt:lpstr>Letter-join No-Lead 1</vt:lpstr>
      <vt:lpstr>Letterjoin-Air Plus 1</vt:lpstr>
      <vt:lpstr>Sassoon Infant Rg</vt:lpstr>
      <vt:lpstr>Times New Roman</vt:lpstr>
      <vt:lpstr>Tuffy-TTF</vt:lpstr>
      <vt:lpstr>Twinkl Sb</vt:lpstr>
      <vt:lpstr>Office Theme</vt:lpstr>
      <vt:lpstr>Home Learning  activities WC 29.6.20 Year 2 AC  Teaching group.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West Grantham Academies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Gliddon</dc:creator>
  <cp:lastModifiedBy>Amy Cook (The West Grantham Academy St John's)</cp:lastModifiedBy>
  <cp:revision>91</cp:revision>
  <dcterms:created xsi:type="dcterms:W3CDTF">2020-05-08T09:35:29Z</dcterms:created>
  <dcterms:modified xsi:type="dcterms:W3CDTF">2020-06-25T11:13:18Z</dcterms:modified>
</cp:coreProperties>
</file>