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62" r:id="rId3"/>
    <p:sldId id="257" r:id="rId4"/>
    <p:sldId id="260" r:id="rId5"/>
    <p:sldId id="261" r:id="rId6"/>
    <p:sldId id="274" r:id="rId7"/>
    <p:sldId id="264" r:id="rId8"/>
    <p:sldId id="266" r:id="rId9"/>
    <p:sldId id="267" r:id="rId10"/>
    <p:sldId id="273" r:id="rId11"/>
    <p:sldId id="268" r:id="rId12"/>
    <p:sldId id="270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8686" autoAdjust="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B3EC-F959-4EF7-A8AD-33C6FA2FFE2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FFD6-2A0A-4A0F-9A66-2AF741C9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3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Ct-hxU9Tl6Q&amp;list=PLzeI_liQYA2PmAsL2ZlgxrzDRui50S85X&amp;index=2&amp;t=7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ELbcakxFvfc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-0oPjtxeMs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8.6.20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2 AC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38218" y="286831"/>
            <a:ext cx="111367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History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815006" y="1394292"/>
            <a:ext cx="1011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 History we are looking at Florence Nightingale.</a:t>
            </a: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1105" y="2370221"/>
            <a:ext cx="7195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Research and answer the following questions: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When was Florence Nightingale born? When did she die?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Where was she from?</a:t>
            </a:r>
          </a:p>
          <a:p>
            <a:r>
              <a:rPr lang="en-GB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Why is she significant? </a:t>
            </a: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Activity:</a:t>
            </a:r>
          </a:p>
          <a:p>
            <a:r>
              <a:rPr lang="en-GB" dirty="0" smtClean="0">
                <a:latin typeface="Letter-join No-Lead 1" panose="02000503000000020003" pitchFamily="50" charset="0"/>
              </a:rPr>
              <a:t>Create a fact file about Florence Nightingale for others to read and learn about her.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AutoShape 2" descr="Florence Nightingale – Biography, Facts &amp; Nursing - HIS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55" y="1818788"/>
            <a:ext cx="4166594" cy="41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934572" y="286831"/>
            <a:ext cx="1014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PSHE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268" y="1358537"/>
            <a:ext cx="82557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u="sng" dirty="0" smtClean="0">
                <a:latin typeface="Letter-join No-Lead 1" panose="02000503000000020003" pitchFamily="50" charset="0"/>
              </a:rPr>
              <a:t>Relationships. Differences and Similarities</a:t>
            </a:r>
          </a:p>
          <a:p>
            <a:endParaRPr lang="en-GB" sz="3200" i="1" u="sng" dirty="0">
              <a:latin typeface="Letter-join No-Lead 1" panose="02000503000000020003" pitchFamily="50" charset="0"/>
            </a:endParaRPr>
          </a:p>
          <a:p>
            <a:r>
              <a:rPr lang="en-GB" sz="3200" dirty="0" smtClean="0">
                <a:latin typeface="Letter-join No-Lead 1" panose="02000503000000020003" pitchFamily="50" charset="0"/>
              </a:rPr>
              <a:t>List the ways that you are different to and the same as other people.</a:t>
            </a:r>
          </a:p>
          <a:p>
            <a:endParaRPr lang="en-GB" sz="3200" dirty="0">
              <a:latin typeface="Letter-join No-Lead 1" panose="02000503000000020003" pitchFamily="50" charset="0"/>
            </a:endParaRPr>
          </a:p>
          <a:p>
            <a:r>
              <a:rPr lang="en-GB" altLang="en-US" sz="3200" dirty="0">
                <a:latin typeface="Letter-join No-Lead 1" panose="02000503000000020003" pitchFamily="50" charset="0"/>
              </a:rPr>
              <a:t>Would life be as fun if we all looked the same and thought the same things?</a:t>
            </a:r>
            <a:endParaRPr lang="en-GB" sz="3200" dirty="0" smtClean="0">
              <a:latin typeface="Letter-join No-Lead 1" panose="02000503000000020003" pitchFamily="50" charset="0"/>
            </a:endParaRPr>
          </a:p>
          <a:p>
            <a:endParaRPr lang="en-GB" sz="3200" dirty="0">
              <a:latin typeface="Letter-join No-Lead 1" panose="02000503000000020003" pitchFamily="50" charset="0"/>
            </a:endParaRPr>
          </a:p>
          <a:p>
            <a:r>
              <a:rPr lang="en-GB" sz="3200" dirty="0" smtClean="0">
                <a:latin typeface="Letter-join No-Lead 1" panose="02000503000000020003" pitchFamily="50" charset="0"/>
              </a:rPr>
              <a:t>What could you do if you see discrimination happening? Who could you tell at school, at home, or in the community?</a:t>
            </a:r>
            <a:endParaRPr lang="en-GB" sz="3200" dirty="0">
              <a:latin typeface="Letter-join No-Lead 1" panose="02000503000000020003" pitchFamily="50" charset="0"/>
            </a:endParaRPr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57" y="2682552"/>
            <a:ext cx="2323227" cy="309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9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053995" y="286831"/>
            <a:ext cx="59051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Learning- PE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038115" y="117951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497" y="913508"/>
            <a:ext cx="5016042" cy="59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605427" y="286831"/>
            <a:ext cx="4802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40" y="1100822"/>
            <a:ext cx="43766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</a:rPr>
              <a:t>Collective worship from our friend Mr </a:t>
            </a:r>
            <a:r>
              <a:rPr lang="en-GB" dirty="0" err="1" smtClean="0">
                <a:latin typeface="Letterjoin-Air Plus 1" panose="02000805000000020003" pitchFamily="50" charset="0"/>
              </a:rPr>
              <a:t>Buckeridge</a:t>
            </a:r>
            <a:r>
              <a:rPr lang="en-GB" dirty="0" smtClean="0">
                <a:latin typeface="Letterjoin-Air Plus 1" panose="02000805000000020003" pitchFamily="50" charset="0"/>
              </a:rPr>
              <a:t>. </a:t>
            </a:r>
            <a:r>
              <a:rPr lang="en-GB" dirty="0">
                <a:latin typeface="Letterjoin-Air Plus 1" panose="02000805000000020003" pitchFamily="50" charset="0"/>
              </a:rPr>
              <a:t>Today, we briefly revisit the Good Samaritan story, the Samaritan Woman and Angola as we try to understand what our attitude should be towards those from other places</a:t>
            </a:r>
            <a:r>
              <a:rPr lang="en-GB" dirty="0" smtClean="0">
                <a:latin typeface="Letterjoin-Air Plus 1" panose="02000805000000020003" pitchFamily="50" charset="0"/>
              </a:rPr>
              <a:t>. </a:t>
            </a:r>
            <a:r>
              <a:rPr lang="en-GB" dirty="0" smtClean="0">
                <a:latin typeface="Letterjoin-Air Plus 1" panose="02000805000000020003" pitchFamily="50" charset="0"/>
                <a:hlinkClick r:id="rId2"/>
              </a:rPr>
              <a:t>https</a:t>
            </a:r>
            <a:r>
              <a:rPr lang="en-GB" dirty="0">
                <a:latin typeface="Letterjoin-Air Plus 1" panose="02000805000000020003" pitchFamily="50" charset="0"/>
                <a:hlinkClick r:id="rId2"/>
              </a:rPr>
              <a:t>://www.youtube.com/watch?v=Ct-hxU9Tl6Q&amp;list=PLzeI_liQYA2PmAsL2ZlgxrzDRui50S85X&amp;index=2&amp;t=7s</a:t>
            </a:r>
            <a:endParaRPr lang="en-GB" dirty="0">
              <a:latin typeface="Letterjoin-Air Plus 1" panose="02000805000000020003" pitchFamily="50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</a:rPr>
              <a:t>Picture news- please look on our website weekly for the latest picture news. 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687" y="1037739"/>
            <a:ext cx="5532688" cy="344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87" y="4462322"/>
            <a:ext cx="6044106" cy="21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9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1743" y="286831"/>
            <a:ext cx="120366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Non Screen Activities 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5554239" y="551873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9" y="1185849"/>
            <a:ext cx="6716062" cy="1400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95" y="2602854"/>
            <a:ext cx="6801799" cy="1352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92" y="4208398"/>
            <a:ext cx="6706536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83101" y="196818"/>
            <a:ext cx="944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976060" y="1674831"/>
            <a:ext cx="46456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We use money in every day life. Let’s recap counting money. What is the best strategy to use when counting money?</a:t>
            </a:r>
          </a:p>
          <a:p>
            <a:endParaRPr lang="en-GB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Think about these questions when counting:</a:t>
            </a:r>
          </a:p>
          <a:p>
            <a:r>
              <a:rPr lang="en-GB" dirty="0" smtClean="0">
                <a:latin typeface="Letterjoin-Air Plus 1" panose="02000805000000020003" pitchFamily="50" charset="0"/>
              </a:rPr>
              <a:t>Is it harder to count a group of coins if they are not all the same? </a:t>
            </a:r>
          </a:p>
          <a:p>
            <a:r>
              <a:rPr lang="en-GB" dirty="0" smtClean="0">
                <a:latin typeface="Letterjoin-Air Plus 1" panose="02000805000000020003" pitchFamily="50" charset="0"/>
              </a:rPr>
              <a:t>How </a:t>
            </a:r>
            <a:r>
              <a:rPr lang="en-GB" dirty="0">
                <a:latin typeface="Letterjoin-Air Plus 1" panose="02000805000000020003" pitchFamily="50" charset="0"/>
              </a:rPr>
              <a:t>can you do that efficiently? </a:t>
            </a:r>
          </a:p>
          <a:p>
            <a:r>
              <a:rPr lang="en-GB" dirty="0" smtClean="0">
                <a:latin typeface="Letterjoin-Air Plus 1" panose="02000805000000020003" pitchFamily="50" charset="0"/>
              </a:rPr>
              <a:t>Does </a:t>
            </a:r>
            <a:r>
              <a:rPr lang="en-GB" dirty="0">
                <a:latin typeface="Letterjoin-Air Plus 1" panose="02000805000000020003" pitchFamily="50" charset="0"/>
              </a:rPr>
              <a:t>the group with the most coins have the highest value? </a:t>
            </a:r>
          </a:p>
          <a:p>
            <a:r>
              <a:rPr lang="en-GB" dirty="0" smtClean="0">
                <a:latin typeface="Letterjoin-Air Plus 1" panose="02000805000000020003" pitchFamily="50" charset="0"/>
              </a:rPr>
              <a:t>Can you correct the false statements? </a:t>
            </a:r>
            <a:endParaRPr lang="en-GB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83" y="845069"/>
            <a:ext cx="4545034" cy="60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5082058" y="3300622"/>
            <a:ext cx="1869565" cy="1533043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4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2711" y="180582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24582" y="804685"/>
            <a:ext cx="11919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Weight/Mass</a:t>
            </a:r>
          </a:p>
          <a:p>
            <a:r>
              <a:rPr lang="en-GB" sz="16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Children in Year Two should know </a:t>
            </a:r>
            <a:r>
              <a:rPr lang="en-GB" sz="1600" dirty="0" smtClean="0">
                <a:latin typeface="Letterjoin-Air Plus 1" panose="02000805000000020003" pitchFamily="50" charset="0"/>
              </a:rPr>
              <a:t>and </a:t>
            </a:r>
            <a:r>
              <a:rPr lang="en-GB" sz="1600" dirty="0">
                <a:latin typeface="Letterjoin-Air Plus 1" panose="02000805000000020003" pitchFamily="50" charset="0"/>
              </a:rPr>
              <a:t>use appropriate standard units to estimate and measure </a:t>
            </a:r>
            <a:r>
              <a:rPr lang="en-GB" sz="1600" dirty="0" smtClean="0">
                <a:latin typeface="Letterjoin-Air Plus 1" panose="02000805000000020003" pitchFamily="50" charset="0"/>
              </a:rPr>
              <a:t>mass </a:t>
            </a:r>
            <a:r>
              <a:rPr lang="en-GB" sz="1600" dirty="0">
                <a:latin typeface="Letterjoin-Air Plus 1" panose="02000805000000020003" pitchFamily="50" charset="0"/>
              </a:rPr>
              <a:t>(</a:t>
            </a:r>
            <a:r>
              <a:rPr lang="en-GB" sz="1600" dirty="0" smtClean="0">
                <a:latin typeface="Letterjoin-Air Plus 1" panose="02000805000000020003" pitchFamily="50" charset="0"/>
              </a:rPr>
              <a:t>kg/g) using scales</a:t>
            </a:r>
            <a:r>
              <a:rPr lang="en-GB" sz="1600" dirty="0">
                <a:latin typeface="Letterjoin-Air Plus 1" panose="02000805000000020003" pitchFamily="50" charset="0"/>
              </a:rPr>
              <a:t>, </a:t>
            </a:r>
            <a:r>
              <a:rPr lang="en-GB" sz="1600" dirty="0" smtClean="0">
                <a:latin typeface="Letterjoin-Air Plus 1" panose="02000805000000020003" pitchFamily="50" charset="0"/>
              </a:rPr>
              <a:t>thermometers. They should also be able to </a:t>
            </a:r>
            <a:r>
              <a:rPr lang="en-GB" sz="1600" dirty="0">
                <a:latin typeface="Letterjoin-Air Plus 1" panose="02000805000000020003" pitchFamily="50" charset="0"/>
              </a:rPr>
              <a:t>compare and </a:t>
            </a:r>
            <a:r>
              <a:rPr lang="en-GB" sz="1600" dirty="0" smtClean="0">
                <a:latin typeface="Letterjoin-Air Plus 1" panose="02000805000000020003" pitchFamily="50" charset="0"/>
              </a:rPr>
              <a:t>order mass; record </a:t>
            </a:r>
            <a:r>
              <a:rPr lang="en-GB" sz="1600" dirty="0">
                <a:latin typeface="Letterjoin-Air Plus 1" panose="02000805000000020003" pitchFamily="50" charset="0"/>
              </a:rPr>
              <a:t>the results using &gt;, &lt; and =</a:t>
            </a:r>
            <a:endParaRPr lang="en-GB" sz="16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2197" y="1756565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1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40956" y="1562333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2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04" y="2017546"/>
            <a:ext cx="4802212" cy="5074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475" y="1881903"/>
            <a:ext cx="4674647" cy="49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74290" y="21016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67248" y="197733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415607" y="981470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4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70511" y="1035167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5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693" y="852908"/>
            <a:ext cx="1341236" cy="499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1" y="1262899"/>
            <a:ext cx="3707981" cy="5531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141" y="1310834"/>
            <a:ext cx="3994407" cy="5150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548" y="1366392"/>
            <a:ext cx="3926451" cy="51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152428" y="106084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73C07E5-7D33-46A6-A57B-1CB21BFDBEB1}"/>
              </a:ext>
            </a:extLst>
          </p:cNvPr>
          <p:cNvSpPr txBox="1"/>
          <p:nvPr/>
        </p:nvSpPr>
        <p:spPr>
          <a:xfrm>
            <a:off x="2912289" y="1003328"/>
            <a:ext cx="827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Retell a story.</a:t>
            </a: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Watch this video on Hansel and </a:t>
            </a:r>
            <a:r>
              <a:rPr lang="en-GB" sz="1200" dirty="0" err="1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Gretal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www.youtube.com/watch?v=ELbcakxFvfc</a:t>
            </a:r>
            <a:endParaRPr lang="en-GB" sz="1200" dirty="0" smtClean="0"/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retell this traditional tale?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162859" y="2004809"/>
            <a:ext cx="53874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1 –Create a story map for the tale of Hansel and </a:t>
            </a:r>
            <a:r>
              <a:rPr lang="en-GB" sz="1200" dirty="0" err="1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Gretal</a:t>
            </a:r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</a:t>
            </a:r>
          </a:p>
          <a:p>
            <a:endParaRPr lang="en-GB" sz="12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2 – Verbally build each of your pictures into a sequence of sentences. Include adjectives, feelings, conjunctions and suffixes (e.g. amazement, hopeless) Draft the first half of your story map. Re-read to check your work makes sense. </a:t>
            </a:r>
          </a:p>
          <a:p>
            <a:endParaRPr lang="en-GB" sz="12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3 – The same as Day 2 for the second half of your story. . Make sure you have the ending to the story.</a:t>
            </a:r>
          </a:p>
          <a:p>
            <a:endParaRPr lang="en-GB" sz="12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4 – Edit and improve your sentences, Check your spelling, your sentences make sense, punctuation and conjunctions. </a:t>
            </a:r>
          </a:p>
          <a:p>
            <a:endParaRPr lang="en-GB" sz="12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5 – Publish, write up your story retell in neat! Copy your edited draft using your best handwriting. Save your work to show me.</a:t>
            </a:r>
          </a:p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80" y="1707042"/>
            <a:ext cx="3851032" cy="5168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" y="2612571"/>
            <a:ext cx="2000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join-Air Plus 1" panose="02000805000000020003" pitchFamily="50" charset="0"/>
              </a:rPr>
              <a:t>A story map for Little Red Riding Hood.</a:t>
            </a:r>
            <a:endParaRPr lang="en-GB" sz="1600" dirty="0">
              <a:latin typeface="Letterjoin-Air Plus 1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6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 example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3C07E5-7D33-46A6-A57B-1CB21BFDBEB1}"/>
              </a:ext>
            </a:extLst>
          </p:cNvPr>
          <p:cNvSpPr txBox="1"/>
          <p:nvPr/>
        </p:nvSpPr>
        <p:spPr>
          <a:xfrm>
            <a:off x="809897" y="1704738"/>
            <a:ext cx="986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Retell a traditional tale – here is the start of my story retell for Little Red Riding Hood.  I have highlighted in red Year 2 writing features.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579921" y="1981737"/>
            <a:ext cx="108318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2000" dirty="0">
                <a:latin typeface="Letterjoin-Air Plus 1" panose="02000805000000020003" pitchFamily="50" charset="0"/>
              </a:rPr>
              <a:t>Once upon a time there lived a little old woman and a little old man. The little old woman loved to bake and one day she made a </a:t>
            </a:r>
            <a:r>
              <a:rPr lang="en-GB" sz="2000" dirty="0">
                <a:solidFill>
                  <a:srgbClr val="FF0000"/>
                </a:solidFill>
                <a:latin typeface="Letterjoin-Air Plus 1" panose="02000805000000020003" pitchFamily="50" charset="0"/>
              </a:rPr>
              <a:t>Gingerbread </a:t>
            </a:r>
            <a:r>
              <a:rPr lang="en-GB" sz="2000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Man</a:t>
            </a:r>
            <a:r>
              <a:rPr lang="en-GB" sz="2000" dirty="0" smtClean="0">
                <a:latin typeface="Letterjoin-Air Plus 1" panose="02000805000000020003" pitchFamily="50" charset="0"/>
              </a:rPr>
              <a:t>. </a:t>
            </a:r>
            <a:r>
              <a:rPr lang="en-GB" sz="2000" dirty="0">
                <a:latin typeface="Letterjoin-Air Plus 1" panose="02000805000000020003" pitchFamily="50" charset="0"/>
              </a:rPr>
              <a:t>He had black raisins for </a:t>
            </a:r>
            <a:r>
              <a:rPr lang="en-GB" sz="2000" dirty="0" smtClean="0">
                <a:latin typeface="Letterjoin-Air Plus 1" panose="02000805000000020003" pitchFamily="50" charset="0"/>
              </a:rPr>
              <a:t>eyes</a:t>
            </a:r>
            <a:r>
              <a:rPr lang="en-GB" sz="2000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,</a:t>
            </a:r>
            <a:r>
              <a:rPr lang="en-GB" sz="2000" dirty="0" smtClean="0">
                <a:latin typeface="Letterjoin-Air Plus 1" panose="02000805000000020003" pitchFamily="50" charset="0"/>
              </a:rPr>
              <a:t> </a:t>
            </a:r>
            <a:r>
              <a:rPr lang="en-GB" sz="2000" dirty="0">
                <a:latin typeface="Letterjoin-Air Plus 1" panose="02000805000000020003" pitchFamily="50" charset="0"/>
              </a:rPr>
              <a:t>a bow tie and three </a:t>
            </a:r>
            <a:r>
              <a:rPr lang="en-GB" sz="2000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colourful</a:t>
            </a:r>
            <a:r>
              <a:rPr lang="en-GB" sz="2000" dirty="0" smtClean="0">
                <a:latin typeface="Letterjoin-Air Plus 1" panose="02000805000000020003" pitchFamily="50" charset="0"/>
              </a:rPr>
              <a:t> buttons. </a:t>
            </a:r>
            <a:r>
              <a:rPr lang="en-GB" sz="2000" dirty="0">
                <a:latin typeface="Letterjoin-Air Plus 1" panose="02000805000000020003" pitchFamily="50" charset="0"/>
              </a:rPr>
              <a:t>The little </a:t>
            </a:r>
            <a:r>
              <a:rPr lang="en-GB" sz="2000" dirty="0" smtClean="0">
                <a:latin typeface="Letterjoin-Air Plus 1" panose="02000805000000020003" pitchFamily="50" charset="0"/>
              </a:rPr>
              <a:t>old </a:t>
            </a:r>
            <a:r>
              <a:rPr lang="en-GB" sz="2000" dirty="0">
                <a:latin typeface="Letterjoin-Air Plus 1" panose="02000805000000020003" pitchFamily="50" charset="0"/>
              </a:rPr>
              <a:t>woman </a:t>
            </a:r>
            <a:r>
              <a:rPr lang="en-GB" sz="2000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smiled</a:t>
            </a:r>
            <a:r>
              <a:rPr lang="en-GB" sz="2000" dirty="0" smtClean="0">
                <a:latin typeface="Letterjoin-Air Plus 1" panose="02000805000000020003" pitchFamily="50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because</a:t>
            </a:r>
            <a:r>
              <a:rPr lang="en-GB" sz="2000" dirty="0" smtClean="0">
                <a:latin typeface="Letterjoin-Air Plus 1" panose="02000805000000020003" pitchFamily="50" charset="0"/>
              </a:rPr>
              <a:t> </a:t>
            </a:r>
            <a:r>
              <a:rPr lang="en-GB" sz="2000" dirty="0">
                <a:latin typeface="Letterjoin-Air Plus 1" panose="02000805000000020003" pitchFamily="50" charset="0"/>
              </a:rPr>
              <a:t>she was very pleased with him. </a:t>
            </a:r>
          </a:p>
          <a:p>
            <a:r>
              <a:rPr lang="en-GB" sz="2000" dirty="0">
                <a:latin typeface="Letterjoin-Air Plus 1" panose="02000805000000020003" pitchFamily="50" charset="0"/>
              </a:rPr>
              <a:t>The little old woman </a:t>
            </a:r>
            <a:r>
              <a:rPr lang="en-GB" sz="2000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slowly</a:t>
            </a:r>
            <a:r>
              <a:rPr lang="en-GB" sz="2000" dirty="0" smtClean="0">
                <a:latin typeface="Letterjoin-Air Plus 1" panose="02000805000000020003" pitchFamily="50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opened</a:t>
            </a:r>
            <a:r>
              <a:rPr lang="en-GB" sz="2000" dirty="0" smtClean="0">
                <a:latin typeface="Letterjoin-Air Plus 1" panose="02000805000000020003" pitchFamily="50" charset="0"/>
              </a:rPr>
              <a:t> </a:t>
            </a:r>
            <a:r>
              <a:rPr lang="en-GB" sz="2000" dirty="0">
                <a:latin typeface="Letterjoin-Air Plus 1" panose="02000805000000020003" pitchFamily="50" charset="0"/>
              </a:rPr>
              <a:t>the oven door </a:t>
            </a:r>
            <a:r>
              <a:rPr lang="en-GB" sz="2000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when</a:t>
            </a:r>
            <a:r>
              <a:rPr lang="en-GB" sz="2000" dirty="0" smtClean="0">
                <a:latin typeface="Letterjoin-Air Plus 1" panose="02000805000000020003" pitchFamily="50" charset="0"/>
              </a:rPr>
              <a:t> </a:t>
            </a:r>
            <a:r>
              <a:rPr lang="en-GB" sz="2000" dirty="0">
                <a:latin typeface="Letterjoin-Air Plus 1" panose="02000805000000020003" pitchFamily="50" charset="0"/>
              </a:rPr>
              <a:t>the </a:t>
            </a:r>
            <a:r>
              <a:rPr lang="en-GB" sz="2000" dirty="0">
                <a:solidFill>
                  <a:srgbClr val="FF0000"/>
                </a:solidFill>
                <a:latin typeface="Letterjoin-Air Plus 1" panose="02000805000000020003" pitchFamily="50" charset="0"/>
              </a:rPr>
              <a:t>Gingerbread </a:t>
            </a:r>
            <a:r>
              <a:rPr lang="en-GB" sz="2000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Man </a:t>
            </a:r>
            <a:r>
              <a:rPr lang="en-GB" sz="2000" dirty="0">
                <a:latin typeface="Letterjoin-Air Plus 1" panose="02000805000000020003" pitchFamily="50" charset="0"/>
              </a:rPr>
              <a:t>was ready </a:t>
            </a:r>
            <a:r>
              <a:rPr lang="en-GB" sz="2000" dirty="0">
                <a:solidFill>
                  <a:srgbClr val="FF0000"/>
                </a:solidFill>
                <a:latin typeface="Letterjoin-Air Plus 1" panose="02000805000000020003" pitchFamily="50" charset="0"/>
              </a:rPr>
              <a:t>but</a:t>
            </a:r>
            <a:r>
              <a:rPr lang="en-GB" sz="2000" dirty="0">
                <a:latin typeface="Letterjoin-Air Plus 1" panose="02000805000000020003" pitchFamily="50" charset="0"/>
              </a:rPr>
              <a:t> he </a:t>
            </a:r>
            <a:r>
              <a:rPr lang="en-GB" sz="2000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jumped</a:t>
            </a:r>
            <a:r>
              <a:rPr lang="en-GB" sz="2000" dirty="0" smtClean="0">
                <a:latin typeface="Letterjoin-Air Plus 1" panose="02000805000000020003" pitchFamily="50" charset="0"/>
              </a:rPr>
              <a:t> </a:t>
            </a:r>
            <a:r>
              <a:rPr lang="en-GB" sz="2000" dirty="0">
                <a:latin typeface="Letterjoin-Air Plus 1" panose="02000805000000020003" pitchFamily="50" charset="0"/>
              </a:rPr>
              <a:t>off the baking tray </a:t>
            </a:r>
            <a:r>
              <a:rPr lang="en-GB" sz="2000" dirty="0" smtClean="0">
                <a:latin typeface="Letterjoin-Air Plus 1" panose="02000805000000020003" pitchFamily="50" charset="0"/>
              </a:rPr>
              <a:t>and </a:t>
            </a:r>
            <a:r>
              <a:rPr lang="en-GB" sz="2000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suddenly</a:t>
            </a:r>
            <a:r>
              <a:rPr lang="en-GB" sz="2000" dirty="0" smtClean="0">
                <a:latin typeface="Letterjoin-Air Plus 1" panose="02000805000000020003" pitchFamily="50" charset="0"/>
              </a:rPr>
              <a:t> </a:t>
            </a:r>
            <a:r>
              <a:rPr lang="en-GB" sz="2000" dirty="0">
                <a:latin typeface="Letterjoin-Air Plus 1" panose="02000805000000020003" pitchFamily="50" charset="0"/>
              </a:rPr>
              <a:t>ran out of the house. The little old woman and the little old </a:t>
            </a:r>
            <a:r>
              <a:rPr lang="en-GB" sz="2000" dirty="0" smtClean="0">
                <a:latin typeface="Letterjoin-Air Plus 1" panose="02000805000000020003" pitchFamily="50" charset="0"/>
              </a:rPr>
              <a:t>man </a:t>
            </a:r>
            <a:r>
              <a:rPr lang="en-GB" sz="2000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quickly</a:t>
            </a:r>
            <a:r>
              <a:rPr lang="en-GB" sz="2000" dirty="0" smtClean="0">
                <a:latin typeface="Letterjoin-Air Plus 1" panose="02000805000000020003" pitchFamily="50" charset="0"/>
              </a:rPr>
              <a:t> chased </a:t>
            </a:r>
            <a:r>
              <a:rPr lang="en-GB" sz="2000" dirty="0">
                <a:latin typeface="Letterjoin-Air Plus 1" panose="02000805000000020003" pitchFamily="50" charset="0"/>
              </a:rPr>
              <a:t>after the Gingerbread </a:t>
            </a:r>
            <a:r>
              <a:rPr lang="en-GB" sz="2000" dirty="0" smtClean="0">
                <a:latin typeface="Letterjoin-Air Plus 1" panose="02000805000000020003" pitchFamily="50" charset="0"/>
              </a:rPr>
              <a:t>Man </a:t>
            </a:r>
            <a:r>
              <a:rPr lang="en-GB" sz="2000" dirty="0">
                <a:latin typeface="Letterjoin-Air Plus 1" panose="02000805000000020003" pitchFamily="50" charset="0"/>
              </a:rPr>
              <a:t>and </a:t>
            </a:r>
            <a:r>
              <a:rPr lang="en-GB" sz="2000" dirty="0">
                <a:solidFill>
                  <a:srgbClr val="FF0000"/>
                </a:solidFill>
                <a:latin typeface="Letterjoin-Air Plus 1" panose="02000805000000020003" pitchFamily="50" charset="0"/>
              </a:rPr>
              <a:t>yelled</a:t>
            </a:r>
            <a:r>
              <a:rPr lang="en-GB" sz="2000" dirty="0">
                <a:latin typeface="Letterjoin-Air Plus 1" panose="02000805000000020003" pitchFamily="50" charset="0"/>
              </a:rPr>
              <a:t> for him to stop but they </a:t>
            </a:r>
            <a:r>
              <a:rPr lang="en-GB" sz="2000" dirty="0">
                <a:solidFill>
                  <a:srgbClr val="FF0000"/>
                </a:solidFill>
                <a:latin typeface="Letterjoin-Air Plus 1" panose="02000805000000020003" pitchFamily="50" charset="0"/>
              </a:rPr>
              <a:t>couldn’t</a:t>
            </a:r>
            <a:r>
              <a:rPr lang="en-GB" sz="2000" dirty="0">
                <a:latin typeface="Letterjoin-Air Plus 1" panose="02000805000000020003" pitchFamily="50" charset="0"/>
              </a:rPr>
              <a:t> catch him. The Gingerbread Man just laughed. “Run, run as fast as you </a:t>
            </a:r>
            <a:r>
              <a:rPr lang="en-GB" sz="2000" dirty="0" smtClean="0">
                <a:latin typeface="Letterjoin-Air Plus 1" panose="02000805000000020003" pitchFamily="50" charset="0"/>
              </a:rPr>
              <a:t>can! </a:t>
            </a:r>
            <a:r>
              <a:rPr lang="en-GB" sz="2000" dirty="0">
                <a:latin typeface="Letterjoin-Air Plus 1" panose="02000805000000020003" pitchFamily="50" charset="0"/>
              </a:rPr>
              <a:t>You can’t catch me I’m the Gingerbread </a:t>
            </a:r>
            <a:r>
              <a:rPr lang="en-GB" sz="2000" dirty="0" smtClean="0">
                <a:latin typeface="Letterjoin-Air Plus 1" panose="02000805000000020003" pitchFamily="50" charset="0"/>
              </a:rPr>
              <a:t>Man!” </a:t>
            </a:r>
            <a:endParaRPr lang="en-GB" sz="20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7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63970" y="286831"/>
            <a:ext cx="11485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Spelling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446703" y="1056272"/>
            <a:ext cx="1084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look, cover, write, check to learn the spelling rules for the sound ‘or’ in words using ‘al’.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77754"/>
              </p:ext>
            </p:extLst>
          </p:nvPr>
        </p:nvGraphicFramePr>
        <p:xfrm>
          <a:off x="1942567" y="1525929"/>
          <a:ext cx="9435180" cy="490027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7036">
                  <a:extLst>
                    <a:ext uri="{9D8B030D-6E8A-4147-A177-3AD203B41FA5}">
                      <a16:colId xmlns:a16="http://schemas.microsoft.com/office/drawing/2014/main" val="4020973392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607392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06115233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816595594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9039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 and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and check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 errors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2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key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donkey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5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monkey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chimney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valley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3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trolley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9676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turkey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hockey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4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parsley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3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journey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1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9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3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8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2325597" y="1084422"/>
            <a:ext cx="1011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going to be looking at stories from The </a:t>
            </a:r>
            <a:r>
              <a:rPr lang="en-GB" sz="1400" dirty="0" err="1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Qu’ran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 This week, we will be learning about</a:t>
            </a: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The Prophet Isa.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46" y="2329266"/>
            <a:ext cx="580962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Watch the following clip about the story of Prophet </a:t>
            </a:r>
            <a:r>
              <a:rPr lang="en-GB" dirty="0" smtClean="0">
                <a:latin typeface="Letter-join No-Lead 1" panose="02000503000000020003" pitchFamily="50" charset="0"/>
              </a:rPr>
              <a:t>Isa (EE-</a:t>
            </a:r>
            <a:r>
              <a:rPr lang="en-GB" dirty="0" err="1" smtClean="0">
                <a:latin typeface="Letter-join No-Lead 1" panose="02000503000000020003" pitchFamily="50" charset="0"/>
              </a:rPr>
              <a:t>sah</a:t>
            </a:r>
            <a:r>
              <a:rPr lang="en-GB" dirty="0" smtClean="0">
                <a:latin typeface="Letter-join No-Lead 1" panose="02000503000000020003" pitchFamily="50" charset="0"/>
              </a:rPr>
              <a:t>):</a:t>
            </a:r>
            <a:endParaRPr lang="en-GB" dirty="0" smtClean="0">
              <a:latin typeface="Letter-join No-Lead 1" panose="02000503000000020003" pitchFamily="50" charset="0"/>
            </a:endParaRP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www.youtube.com/watch?v=S-0oPjtxeMs</a:t>
            </a:r>
            <a:r>
              <a:rPr lang="en-GB" dirty="0" smtClean="0"/>
              <a:t> </a:t>
            </a:r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What was the Prophet called?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Does this story remind you of</a:t>
            </a:r>
          </a:p>
          <a:p>
            <a:r>
              <a:rPr lang="en-GB" sz="3200" dirty="0">
                <a:solidFill>
                  <a:srgbClr val="7030A0"/>
                </a:solidFill>
                <a:latin typeface="Letter-join No-Lead 1" panose="02000503000000020003" pitchFamily="50" charset="0"/>
              </a:rPr>
              <a:t>s</a:t>
            </a:r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omeone from the Bible?</a:t>
            </a:r>
          </a:p>
          <a:p>
            <a:endParaRPr lang="en-GB" sz="3200" dirty="0">
              <a:solidFill>
                <a:srgbClr val="7030A0"/>
              </a:solidFill>
              <a:latin typeface="Letter-join No-Lead 1" panose="02000503000000020003" pitchFamily="50" charset="0"/>
            </a:endParaRPr>
          </a:p>
          <a:p>
            <a:pPr algn="ctr"/>
            <a:r>
              <a:rPr lang="en-GB" sz="3200" dirty="0" smtClean="0">
                <a:solidFill>
                  <a:srgbClr val="7030A0"/>
                </a:solidFill>
                <a:latin typeface="Letter-join No-Lead 1" panose="02000503000000020003" pitchFamily="50" charset="0"/>
              </a:rPr>
              <a:t>Jesus</a:t>
            </a:r>
            <a:endParaRPr lang="en-GB" sz="3200" dirty="0" smtClean="0">
              <a:solidFill>
                <a:srgbClr val="7030A0"/>
              </a:solidFill>
              <a:latin typeface="Letter-join No-Lead 1" panose="02000503000000020003" pitchFamily="50" charset="0"/>
            </a:endParaRP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279105" y="1763624"/>
            <a:ext cx="440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Activity:</a:t>
            </a:r>
          </a:p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Can you retell the story?</a:t>
            </a:r>
            <a:endParaRPr lang="en-GB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2491" y="4794069"/>
            <a:ext cx="2534195" cy="1045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1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08882" y="286831"/>
            <a:ext cx="11195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Science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408882" y="2452049"/>
            <a:ext cx="6952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</a:rPr>
              <a:t>Can you have a go at this experiment? </a:t>
            </a:r>
          </a:p>
          <a:p>
            <a:endParaRPr lang="en-GB" dirty="0">
              <a:latin typeface="Letterjoin-Air Plus 1" panose="02000805000000020003" pitchFamily="50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</a:rPr>
              <a:t>Can you write down the difference in using different size bags?</a:t>
            </a:r>
          </a:p>
          <a:p>
            <a:endParaRPr lang="en-GB" dirty="0">
              <a:latin typeface="Letterjoin-Air Plus 1" panose="02000805000000020003" pitchFamily="50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</a:rPr>
              <a:t>Why do you think this difference occurs?</a:t>
            </a:r>
          </a:p>
          <a:p>
            <a:endParaRPr lang="en-GB" dirty="0" smtClean="0">
              <a:latin typeface="Letterjoin-Air Plus 1" panose="02000805000000020003" pitchFamily="50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</a:rPr>
              <a:t>Can you predict (have a good guess) at what would happen if you used a heavier toy figure?</a:t>
            </a:r>
          </a:p>
          <a:p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538" y="913151"/>
            <a:ext cx="5220449" cy="5823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091" y="957271"/>
            <a:ext cx="3655257" cy="12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4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3500</TotalTime>
  <Words>872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Cavolini</vt:lpstr>
      <vt:lpstr>League Spartan</vt:lpstr>
      <vt:lpstr>Letter-join No-Lead 1</vt:lpstr>
      <vt:lpstr>Letterjoin-Air Plus 1</vt:lpstr>
      <vt:lpstr>Times New Roman</vt:lpstr>
      <vt:lpstr>Office Theme</vt:lpstr>
      <vt:lpstr>Home Learning  activities WC 8.6.20 Year 2 AC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Amy Cook (The West Grantham Academy St John's)</cp:lastModifiedBy>
  <cp:revision>51</cp:revision>
  <dcterms:created xsi:type="dcterms:W3CDTF">2020-05-08T09:35:29Z</dcterms:created>
  <dcterms:modified xsi:type="dcterms:W3CDTF">2020-06-07T10:51:31Z</dcterms:modified>
</cp:coreProperties>
</file>