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1" r:id="rId2"/>
    <p:sldId id="262" r:id="rId3"/>
    <p:sldId id="257" r:id="rId4"/>
    <p:sldId id="275" r:id="rId5"/>
    <p:sldId id="260" r:id="rId6"/>
    <p:sldId id="261" r:id="rId7"/>
    <p:sldId id="274" r:id="rId8"/>
    <p:sldId id="277" r:id="rId9"/>
    <p:sldId id="264" r:id="rId10"/>
    <p:sldId id="278" r:id="rId11"/>
    <p:sldId id="267" r:id="rId12"/>
    <p:sldId id="276" r:id="rId13"/>
    <p:sldId id="273" r:id="rId14"/>
    <p:sldId id="268" r:id="rId15"/>
    <p:sldId id="270" r:id="rId16"/>
    <p:sldId id="269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88686" autoAdjust="0"/>
  </p:normalViewPr>
  <p:slideViewPr>
    <p:cSldViewPr snapToGrid="0">
      <p:cViewPr varScale="1">
        <p:scale>
          <a:sx n="73" d="100"/>
          <a:sy n="73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6B3EC-F959-4EF7-A8AD-33C6FA2FFE2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3FFD6-2A0A-4A0F-9A66-2AF741C99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932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83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57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441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3793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25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35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19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40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74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934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406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78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80F29-D746-4BC8-995F-CD45B6A26CC6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70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S-0oPjtxeMs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youtube.com/watch?v=zkgyezVCD3w&amp;list=PLzeI_liQYA2PmAsL2ZlgxrzDRui50S85X&amp;index=8&amp;t=0s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078" y="2189128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</a:t>
            </a: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Learning </a:t>
            </a:r>
            <a:b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</a:b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activities WC 15.6.20</a:t>
            </a:r>
            <a:b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</a:b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Year 2 AC </a:t>
            </a:r>
            <a:b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</a:b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Teaching group.</a:t>
            </a:r>
            <a:endParaRPr lang="en-GB" sz="4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6AC9028-2FB5-4F8B-982D-28553FCC5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39652">
            <a:off x="1043271" y="1370539"/>
            <a:ext cx="1869565" cy="1533043"/>
            <a:chOff x="5439830" y="681154"/>
            <a:chExt cx="1789339" cy="1467258"/>
          </a:xfrm>
        </p:grpSpPr>
        <p:sp>
          <p:nvSpPr>
            <p:cNvPr id="6" name="Freeform: Shape 174">
              <a:extLst>
                <a:ext uri="{FF2B5EF4-FFF2-40B4-BE49-F238E27FC236}">
                  <a16:creationId xmlns:a16="http://schemas.microsoft.com/office/drawing/2014/main" id="{A379338F-500B-44DF-B20C-0353354BA4FB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7" name="Freeform: Shape 175">
              <a:extLst>
                <a:ext uri="{FF2B5EF4-FFF2-40B4-BE49-F238E27FC236}">
                  <a16:creationId xmlns:a16="http://schemas.microsoft.com/office/drawing/2014/main" id="{8ADC292B-F6BE-4257-8041-8F20E1CB7A2F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8" name="Freeform: Shape 176">
              <a:extLst>
                <a:ext uri="{FF2B5EF4-FFF2-40B4-BE49-F238E27FC236}">
                  <a16:creationId xmlns:a16="http://schemas.microsoft.com/office/drawing/2014/main" id="{1F84935B-975A-4528-9120-90C484C631B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9" name="Freeform: Shape 177">
              <a:extLst>
                <a:ext uri="{FF2B5EF4-FFF2-40B4-BE49-F238E27FC236}">
                  <a16:creationId xmlns:a16="http://schemas.microsoft.com/office/drawing/2014/main" id="{A978067F-D179-4497-A0A7-A24A3CC89396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0" name="Freeform: Shape 178">
              <a:extLst>
                <a:ext uri="{FF2B5EF4-FFF2-40B4-BE49-F238E27FC236}">
                  <a16:creationId xmlns:a16="http://schemas.microsoft.com/office/drawing/2014/main" id="{48C37DCB-CE19-4D36-8079-75A0FAA7406B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1" name="Freeform: Shape 179">
              <a:extLst>
                <a:ext uri="{FF2B5EF4-FFF2-40B4-BE49-F238E27FC236}">
                  <a16:creationId xmlns:a16="http://schemas.microsoft.com/office/drawing/2014/main" id="{04A77322-4443-450C-B58A-EF2B78B70ADE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2" name="Freeform: Shape 180">
              <a:extLst>
                <a:ext uri="{FF2B5EF4-FFF2-40B4-BE49-F238E27FC236}">
                  <a16:creationId xmlns:a16="http://schemas.microsoft.com/office/drawing/2014/main" id="{54F94EDE-DFA5-4EC1-9D39-05C24424FA4C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3" name="Freeform: Shape 181">
              <a:extLst>
                <a:ext uri="{FF2B5EF4-FFF2-40B4-BE49-F238E27FC236}">
                  <a16:creationId xmlns:a16="http://schemas.microsoft.com/office/drawing/2014/main" id="{1F574056-5088-47C6-889A-67E7CBCF75B4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4" name="Freeform: Shape 182">
              <a:extLst>
                <a:ext uri="{FF2B5EF4-FFF2-40B4-BE49-F238E27FC236}">
                  <a16:creationId xmlns:a16="http://schemas.microsoft.com/office/drawing/2014/main" id="{5A862294-6263-434D-B130-99614C0CD959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5" name="Freeform: Shape 183">
              <a:extLst>
                <a:ext uri="{FF2B5EF4-FFF2-40B4-BE49-F238E27FC236}">
                  <a16:creationId xmlns:a16="http://schemas.microsoft.com/office/drawing/2014/main" id="{1C04ACC3-D26D-4A03-9158-48F9FC052304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6" name="Freeform: Shape 184">
              <a:extLst>
                <a:ext uri="{FF2B5EF4-FFF2-40B4-BE49-F238E27FC236}">
                  <a16:creationId xmlns:a16="http://schemas.microsoft.com/office/drawing/2014/main" id="{B6A0619F-3BA2-4F87-8003-5D8FCA3AE3F1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7" name="Freeform: Shape 185">
              <a:extLst>
                <a:ext uri="{FF2B5EF4-FFF2-40B4-BE49-F238E27FC236}">
                  <a16:creationId xmlns:a16="http://schemas.microsoft.com/office/drawing/2014/main" id="{B10FE0B3-CC2F-4263-BF19-D57CF254E54B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" name="Freeform: Shape 186">
              <a:extLst>
                <a:ext uri="{FF2B5EF4-FFF2-40B4-BE49-F238E27FC236}">
                  <a16:creationId xmlns:a16="http://schemas.microsoft.com/office/drawing/2014/main" id="{AA2D9678-2490-4A37-AFDF-8360AFBE679A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9" name="Freeform: Shape 187">
              <a:extLst>
                <a:ext uri="{FF2B5EF4-FFF2-40B4-BE49-F238E27FC236}">
                  <a16:creationId xmlns:a16="http://schemas.microsoft.com/office/drawing/2014/main" id="{55ABC1BB-25D0-4306-8D87-0469A63CF0BF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20" name="Freeform: Shape 188">
              <a:extLst>
                <a:ext uri="{FF2B5EF4-FFF2-40B4-BE49-F238E27FC236}">
                  <a16:creationId xmlns:a16="http://schemas.microsoft.com/office/drawing/2014/main" id="{1879A89A-F494-4475-AC0E-6A4AFDF13002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21" name="Freeform: Shape 189">
              <a:extLst>
                <a:ext uri="{FF2B5EF4-FFF2-40B4-BE49-F238E27FC236}">
                  <a16:creationId xmlns:a16="http://schemas.microsoft.com/office/drawing/2014/main" id="{BB1BDDED-5B2F-4FE0-9B3F-1C1EE8F5F969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8B66773-1E70-4159-8710-7FC0A6CDB07B}"/>
                </a:ext>
              </a:extLst>
            </p:cNvPr>
            <p:cNvSpPr txBox="1"/>
            <p:nvPr/>
          </p:nvSpPr>
          <p:spPr>
            <a:xfrm>
              <a:off x="5631013" y="1365835"/>
              <a:ext cx="1392273" cy="324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Letterjoin-Air Plus 1" panose="02000805000000020003" pitchFamily="50" charset="0"/>
                </a:rPr>
                <a:t>Challenge</a:t>
              </a:r>
              <a:endParaRPr lang="en-US" sz="1400" b="1" dirty="0">
                <a:ln w="28575">
                  <a:solidFill>
                    <a:schemeClr val="bg1"/>
                  </a:solidFill>
                </a:ln>
                <a:solidFill>
                  <a:srgbClr val="AC0000"/>
                </a:solidFill>
                <a:latin typeface="Letterjoin-Air Plus 1" panose="02000805000000020003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0629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266648" y="286831"/>
            <a:ext cx="94798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- RE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395676" y="103639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00C7057-B648-43B8-B516-EB588B754C34}"/>
              </a:ext>
            </a:extLst>
          </p:cNvPr>
          <p:cNvSpPr txBox="1"/>
          <p:nvPr/>
        </p:nvSpPr>
        <p:spPr>
          <a:xfrm>
            <a:off x="2325597" y="1084422"/>
            <a:ext cx="10115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RE – We are going to be looking at stories from The </a:t>
            </a:r>
            <a:r>
              <a:rPr lang="en-GB" sz="1400" dirty="0" err="1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Qu’ran</a:t>
            </a:r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. </a:t>
            </a:r>
            <a:endParaRPr lang="en-GB" sz="14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946" y="2329266"/>
            <a:ext cx="580962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-join No-Lead 1" panose="02000503000000020003" pitchFamily="50" charset="0"/>
              </a:rPr>
              <a:t>Watch the following clip about the story of Prophet Isa:</a:t>
            </a:r>
          </a:p>
          <a:p>
            <a:r>
              <a:rPr lang="en-GB" dirty="0">
                <a:hlinkClick r:id="rId2"/>
              </a:rPr>
              <a:t>https://www.youtube.com/watch?v=S-0oPjtxeMs</a:t>
            </a:r>
            <a:endParaRPr lang="en-GB" dirty="0">
              <a:latin typeface="Letter-join No-Lead 1" panose="02000503000000020003" pitchFamily="50" charset="0"/>
            </a:endParaRPr>
          </a:p>
          <a:p>
            <a:r>
              <a:rPr lang="en-GB" sz="3200" dirty="0" smtClean="0">
                <a:solidFill>
                  <a:srgbClr val="7030A0"/>
                </a:solidFill>
                <a:latin typeface="Letter-join No-Lead 1" panose="02000503000000020003" pitchFamily="50" charset="0"/>
              </a:rPr>
              <a:t>What was the Prophet called?</a:t>
            </a:r>
          </a:p>
          <a:p>
            <a:r>
              <a:rPr lang="en-GB" sz="3200" dirty="0" smtClean="0">
                <a:solidFill>
                  <a:srgbClr val="7030A0"/>
                </a:solidFill>
                <a:latin typeface="Letter-join No-Lead 1" panose="02000503000000020003" pitchFamily="50" charset="0"/>
              </a:rPr>
              <a:t>What Bible story is this similar to? How?</a:t>
            </a:r>
          </a:p>
          <a:p>
            <a:r>
              <a:rPr lang="en-GB" sz="3200" dirty="0" smtClean="0">
                <a:solidFill>
                  <a:srgbClr val="7030A0"/>
                </a:solidFill>
                <a:latin typeface="Letter-join No-Lead 1" panose="02000503000000020003" pitchFamily="50" charset="0"/>
              </a:rPr>
              <a:t>How are they similar?</a:t>
            </a:r>
          </a:p>
          <a:p>
            <a:r>
              <a:rPr lang="en-GB" sz="3200" dirty="0" smtClean="0">
                <a:solidFill>
                  <a:srgbClr val="7030A0"/>
                </a:solidFill>
                <a:latin typeface="Letter-join No-Lead 1" panose="02000503000000020003" pitchFamily="50" charset="0"/>
              </a:rPr>
              <a:t>How are they </a:t>
            </a:r>
            <a:r>
              <a:rPr lang="en-GB" sz="3200" dirty="0" err="1" smtClean="0">
                <a:solidFill>
                  <a:srgbClr val="7030A0"/>
                </a:solidFill>
                <a:latin typeface="Letter-join No-Lead 1" panose="02000503000000020003" pitchFamily="50" charset="0"/>
              </a:rPr>
              <a:t>differesnt</a:t>
            </a:r>
            <a:r>
              <a:rPr lang="en-GB" sz="3200" dirty="0" smtClean="0">
                <a:solidFill>
                  <a:srgbClr val="7030A0"/>
                </a:solidFill>
                <a:latin typeface="Letter-join No-Lead 1" panose="02000503000000020003" pitchFamily="50" charset="0"/>
              </a:rPr>
              <a:t>?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625" y="1763624"/>
            <a:ext cx="5140061" cy="429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26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366670" y="-61843"/>
            <a:ext cx="87504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-join No-Lead 1" panose="02000503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-join No-Lead 1" panose="02000503000000020003" pitchFamily="50" charset="0"/>
              </a:rPr>
              <a:t>Challenge - Science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-join No-Lead 1" panose="02000503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300575" y="2188871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-join No-Lead 1" panose="02000503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-join No-Lead 1" panose="02000503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-join No-Lead 1" panose="02000503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-join No-Lead 1" panose="02000503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-join No-Lead 1" panose="02000503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-join No-Lead 1" panose="02000503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-join No-Lead 1" panose="02000503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-join No-Lead 1" panose="02000503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-join No-Lead 1" panose="02000503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-join No-Lead 1" panose="02000503000000020003" pitchFamily="50" charset="0"/>
                </a:endParaRPr>
              </a:p>
            </p:txBody>
          </p:sp>
        </p:grpSp>
      </p:grp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9D711EB-A175-4F23-85EA-BD57C5F6B823}"/>
              </a:ext>
            </a:extLst>
          </p:cNvPr>
          <p:cNvSpPr/>
          <p:nvPr/>
        </p:nvSpPr>
        <p:spPr>
          <a:xfrm>
            <a:off x="2246652" y="2186440"/>
            <a:ext cx="2487613" cy="4354512"/>
          </a:xfrm>
          <a:prstGeom prst="roundRect">
            <a:avLst>
              <a:gd name="adj" fmla="val 8232"/>
            </a:avLst>
          </a:prstGeom>
          <a:solidFill>
            <a:srgbClr val="DFE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Letter-join No-Lead 1" panose="02000503000000020003" pitchFamily="50" charset="0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C4819127-D1AB-4669-A9F2-CAF343740673}"/>
              </a:ext>
            </a:extLst>
          </p:cNvPr>
          <p:cNvSpPr/>
          <p:nvPr/>
        </p:nvSpPr>
        <p:spPr>
          <a:xfrm>
            <a:off x="4797371" y="2169950"/>
            <a:ext cx="2478087" cy="4354512"/>
          </a:xfrm>
          <a:prstGeom prst="roundRect">
            <a:avLst>
              <a:gd name="adj" fmla="val 8232"/>
            </a:avLst>
          </a:prstGeom>
          <a:solidFill>
            <a:srgbClr val="DFE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Letter-join No-Lead 1" panose="02000503000000020003" pitchFamily="50" charset="0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D0951CBF-3E16-481B-A001-147DBD03E34D}"/>
              </a:ext>
            </a:extLst>
          </p:cNvPr>
          <p:cNvSpPr/>
          <p:nvPr/>
        </p:nvSpPr>
        <p:spPr>
          <a:xfrm>
            <a:off x="7330172" y="2186440"/>
            <a:ext cx="2493962" cy="4354512"/>
          </a:xfrm>
          <a:prstGeom prst="roundRect">
            <a:avLst>
              <a:gd name="adj" fmla="val 8232"/>
            </a:avLst>
          </a:prstGeom>
          <a:solidFill>
            <a:srgbClr val="DFE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Letter-join No-Lead 1" panose="02000503000000020003" pitchFamily="50" charset="0"/>
            </a:endParaRPr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2377699" y="2530671"/>
            <a:ext cx="2289477" cy="233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0" t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Letter-join No-Lead 1" panose="02000503000000020003" pitchFamily="50" charset="0"/>
              </a:rPr>
              <a:t>Each food chain starts with a green plant.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Letter-join No-Lead 1" panose="02000503000000020003" pitchFamily="50" charset="0"/>
              </a:rPr>
              <a:t>Green plants are called </a:t>
            </a:r>
            <a:r>
              <a:rPr lang="en-GB" altLang="en-US" b="1" dirty="0">
                <a:solidFill>
                  <a:schemeClr val="tx1"/>
                </a:solidFill>
                <a:latin typeface="Letter-join No-Lead 1" panose="02000503000000020003" pitchFamily="50" charset="0"/>
              </a:rPr>
              <a:t>producers</a:t>
            </a:r>
            <a:r>
              <a:rPr lang="en-GB" altLang="en-US" dirty="0">
                <a:solidFill>
                  <a:schemeClr val="tx1"/>
                </a:solidFill>
                <a:latin typeface="Letter-join No-Lead 1" panose="02000503000000020003" pitchFamily="50" charset="0"/>
              </a:rPr>
              <a:t> because they </a:t>
            </a:r>
            <a:r>
              <a:rPr lang="en-GB" altLang="en-US" b="1" dirty="0">
                <a:solidFill>
                  <a:schemeClr val="tx1"/>
                </a:solidFill>
                <a:latin typeface="Letter-join No-Lead 1" panose="02000503000000020003" pitchFamily="50" charset="0"/>
              </a:rPr>
              <a:t>produce </a:t>
            </a:r>
            <a:r>
              <a:rPr lang="en-GB" altLang="en-US" dirty="0">
                <a:solidFill>
                  <a:schemeClr val="tx1"/>
                </a:solidFill>
                <a:latin typeface="Letter-join No-Lead 1" panose="02000503000000020003" pitchFamily="50" charset="0"/>
              </a:rPr>
              <a:t>their own food. </a:t>
            </a:r>
          </a:p>
        </p:txBody>
      </p:sp>
      <p:sp>
        <p:nvSpPr>
          <p:cNvPr id="40" name="Rectangle 23"/>
          <p:cNvSpPr>
            <a:spLocks noChangeArrowheads="1"/>
          </p:cNvSpPr>
          <p:nvPr/>
        </p:nvSpPr>
        <p:spPr bwMode="auto">
          <a:xfrm>
            <a:off x="4793251" y="2607847"/>
            <a:ext cx="2289477" cy="178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0" t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Letter-join No-Lead 1" panose="02000503000000020003" pitchFamily="50" charset="0"/>
              </a:rPr>
              <a:t>All animals are called </a:t>
            </a:r>
            <a:r>
              <a:rPr lang="en-GB" altLang="en-US" b="1" dirty="0">
                <a:solidFill>
                  <a:schemeClr val="tx1"/>
                </a:solidFill>
                <a:latin typeface="Letter-join No-Lead 1" panose="02000503000000020003" pitchFamily="50" charset="0"/>
              </a:rPr>
              <a:t>consumers</a:t>
            </a:r>
            <a:r>
              <a:rPr lang="en-GB" altLang="en-US" dirty="0">
                <a:solidFill>
                  <a:schemeClr val="tx1"/>
                </a:solidFill>
                <a:latin typeface="Letter-join No-Lead 1" panose="02000503000000020003" pitchFamily="50" charset="0"/>
              </a:rPr>
              <a:t> because they</a:t>
            </a:r>
            <a:r>
              <a:rPr lang="en-GB" altLang="en-US" b="1" dirty="0">
                <a:solidFill>
                  <a:schemeClr val="tx1"/>
                </a:solidFill>
                <a:latin typeface="Letter-join No-Lead 1" panose="02000503000000020003" pitchFamily="50" charset="0"/>
              </a:rPr>
              <a:t> consume </a:t>
            </a:r>
            <a:r>
              <a:rPr lang="en-GB" altLang="en-US" dirty="0">
                <a:solidFill>
                  <a:schemeClr val="tx1"/>
                </a:solidFill>
                <a:latin typeface="Letter-join No-Lead 1" panose="02000503000000020003" pitchFamily="50" charset="0"/>
              </a:rPr>
              <a:t>their food by eating plants and other animals. </a:t>
            </a:r>
          </a:p>
        </p:txBody>
      </p:sp>
      <p:sp>
        <p:nvSpPr>
          <p:cNvPr id="41" name="Rectangle 25"/>
          <p:cNvSpPr>
            <a:spLocks noChangeArrowheads="1"/>
          </p:cNvSpPr>
          <p:nvPr/>
        </p:nvSpPr>
        <p:spPr bwMode="auto">
          <a:xfrm>
            <a:off x="7346862" y="2520118"/>
            <a:ext cx="2289477" cy="178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0" t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Letter-join No-Lead 1" panose="02000503000000020003" pitchFamily="50" charset="0"/>
              </a:rPr>
              <a:t>Animals that eat other animals are called </a:t>
            </a:r>
            <a:r>
              <a:rPr lang="en-GB" altLang="en-US" b="1" dirty="0">
                <a:solidFill>
                  <a:schemeClr val="tx1"/>
                </a:solidFill>
                <a:latin typeface="Letter-join No-Lead 1" panose="02000503000000020003" pitchFamily="50" charset="0"/>
              </a:rPr>
              <a:t>predators. </a:t>
            </a:r>
            <a:r>
              <a:rPr lang="en-GB" altLang="en-US" dirty="0">
                <a:solidFill>
                  <a:schemeClr val="tx1"/>
                </a:solidFill>
                <a:latin typeface="Letter-join No-Lead 1" panose="02000503000000020003" pitchFamily="50" charset="0"/>
              </a:rPr>
              <a:t>The animals that they eat are called </a:t>
            </a:r>
            <a:r>
              <a:rPr lang="en-GB" altLang="en-US" b="1" dirty="0">
                <a:solidFill>
                  <a:schemeClr val="tx1"/>
                </a:solidFill>
                <a:latin typeface="Letter-join No-Lead 1" panose="02000503000000020003" pitchFamily="50" charset="0"/>
              </a:rPr>
              <a:t>prey. </a:t>
            </a:r>
          </a:p>
        </p:txBody>
      </p:sp>
      <p:grpSp>
        <p:nvGrpSpPr>
          <p:cNvPr id="42" name="Group 48"/>
          <p:cNvGrpSpPr>
            <a:grpSpLocks/>
          </p:cNvGrpSpPr>
          <p:nvPr/>
        </p:nvGrpSpPr>
        <p:grpSpPr bwMode="auto">
          <a:xfrm>
            <a:off x="7569147" y="4822535"/>
            <a:ext cx="1899092" cy="1497139"/>
            <a:chOff x="6118441" y="3503715"/>
            <a:chExt cx="2055201" cy="2386840"/>
          </a:xfrm>
        </p:grpSpPr>
        <p:pic>
          <p:nvPicPr>
            <p:cNvPr id="43" name="Picture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8786" y="3824131"/>
              <a:ext cx="1464856" cy="2066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553" y="4359478"/>
              <a:ext cx="1100411" cy="606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" name="Group 32"/>
            <p:cNvGrpSpPr>
              <a:grpSpLocks/>
            </p:cNvGrpSpPr>
            <p:nvPr/>
          </p:nvGrpSpPr>
          <p:grpSpPr bwMode="auto">
            <a:xfrm>
              <a:off x="6483061" y="3503715"/>
              <a:ext cx="751274" cy="932150"/>
              <a:chOff x="2155947" y="5221292"/>
              <a:chExt cx="751274" cy="932150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3E885F5F-0E85-4747-9F03-BE5125E993AB}"/>
                  </a:ext>
                </a:extLst>
              </p:cNvPr>
              <p:cNvSpPr/>
              <p:nvPr/>
            </p:nvSpPr>
            <p:spPr>
              <a:xfrm>
                <a:off x="2177272" y="5221292"/>
                <a:ext cx="709950" cy="66971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Letter-join No-Lead 1" panose="02000503000000020003" pitchFamily="50" charset="0"/>
                </a:endParaRPr>
              </a:p>
            </p:txBody>
          </p:sp>
          <p:sp>
            <p:nvSpPr>
              <p:cNvPr id="52" name="TextBox 34"/>
              <p:cNvSpPr txBox="1">
                <a:spLocks noChangeArrowheads="1"/>
              </p:cNvSpPr>
              <p:nvPr/>
            </p:nvSpPr>
            <p:spPr bwMode="auto">
              <a:xfrm>
                <a:off x="2155947" y="5417424"/>
                <a:ext cx="751274" cy="7360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200">
                    <a:solidFill>
                      <a:schemeClr val="tx1"/>
                    </a:solidFill>
                    <a:latin typeface="Letter-join No-Lead 1" panose="02000503000000020003" pitchFamily="50" charset="0"/>
                  </a:rPr>
                  <a:t>predator</a:t>
                </a:r>
              </a:p>
            </p:txBody>
          </p:sp>
        </p:grpSp>
        <p:grpSp>
          <p:nvGrpSpPr>
            <p:cNvPr id="46" name="Group 35"/>
            <p:cNvGrpSpPr>
              <a:grpSpLocks/>
            </p:cNvGrpSpPr>
            <p:nvPr/>
          </p:nvGrpSpPr>
          <p:grpSpPr bwMode="auto">
            <a:xfrm>
              <a:off x="6118441" y="5220843"/>
              <a:ext cx="751274" cy="669712"/>
              <a:chOff x="2155947" y="5220843"/>
              <a:chExt cx="751274" cy="669712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7EF7EB70-7A76-4F35-A408-85CB6FAFA1C4}"/>
                  </a:ext>
                </a:extLst>
              </p:cNvPr>
              <p:cNvSpPr/>
              <p:nvPr/>
            </p:nvSpPr>
            <p:spPr>
              <a:xfrm>
                <a:off x="2176594" y="5220843"/>
                <a:ext cx="709950" cy="66971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Letter-join No-Lead 1" panose="02000503000000020003" pitchFamily="50" charset="0"/>
                </a:endParaRPr>
              </a:p>
            </p:txBody>
          </p:sp>
          <p:sp>
            <p:nvSpPr>
              <p:cNvPr id="50" name="TextBox 37"/>
              <p:cNvSpPr txBox="1">
                <a:spLocks noChangeArrowheads="1"/>
              </p:cNvSpPr>
              <p:nvPr/>
            </p:nvSpPr>
            <p:spPr bwMode="auto">
              <a:xfrm>
                <a:off x="2155947" y="5417424"/>
                <a:ext cx="751274" cy="441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200">
                    <a:solidFill>
                      <a:schemeClr val="tx1"/>
                    </a:solidFill>
                    <a:latin typeface="Letter-join No-Lead 1" panose="02000503000000020003" pitchFamily="50" charset="0"/>
                  </a:rPr>
                  <a:t>prey</a:t>
                </a:r>
              </a:p>
            </p:txBody>
          </p:sp>
        </p:grp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CE684DDF-A699-4856-A377-1B55D911EFC8}"/>
                </a:ext>
              </a:extLst>
            </p:cNvPr>
            <p:cNvCxnSpPr>
              <a:stCxn id="51" idx="5"/>
            </p:cNvCxnSpPr>
            <p:nvPr/>
          </p:nvCxnSpPr>
          <p:spPr>
            <a:xfrm>
              <a:off x="7109512" y="4075033"/>
              <a:ext cx="214414" cy="90458"/>
            </a:xfrm>
            <a:prstGeom prst="straightConnector1">
              <a:avLst/>
            </a:prstGeom>
            <a:ln w="38100">
              <a:solidFill>
                <a:srgbClr val="5E723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367BE88B-F973-44B8-919F-B3731D698A53}"/>
                </a:ext>
              </a:extLst>
            </p:cNvPr>
            <p:cNvCxnSpPr/>
            <p:nvPr/>
          </p:nvCxnSpPr>
          <p:spPr>
            <a:xfrm flipV="1">
              <a:off x="6499622" y="4989142"/>
              <a:ext cx="22236" cy="249158"/>
            </a:xfrm>
            <a:prstGeom prst="straightConnector1">
              <a:avLst/>
            </a:prstGeom>
            <a:ln w="38100">
              <a:solidFill>
                <a:srgbClr val="5E723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46"/>
          <p:cNvGrpSpPr>
            <a:grpSpLocks/>
          </p:cNvGrpSpPr>
          <p:nvPr/>
        </p:nvGrpSpPr>
        <p:grpSpPr bwMode="auto">
          <a:xfrm>
            <a:off x="4932308" y="5353294"/>
            <a:ext cx="2039983" cy="1134316"/>
            <a:chOff x="3463592" y="4345531"/>
            <a:chExt cx="2207286" cy="1807573"/>
          </a:xfrm>
        </p:grpSpPr>
        <p:pic>
          <p:nvPicPr>
            <p:cNvPr id="54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592" y="4345531"/>
              <a:ext cx="2207286" cy="1216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5" name="Group 29"/>
            <p:cNvGrpSpPr>
              <a:grpSpLocks/>
            </p:cNvGrpSpPr>
            <p:nvPr/>
          </p:nvGrpSpPr>
          <p:grpSpPr bwMode="auto">
            <a:xfrm>
              <a:off x="4833569" y="5221150"/>
              <a:ext cx="790257" cy="931954"/>
              <a:chOff x="2116964" y="5221150"/>
              <a:chExt cx="790257" cy="931954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53666951-5F78-4F86-9E31-B446C9741484}"/>
                  </a:ext>
                </a:extLst>
              </p:cNvPr>
              <p:cNvSpPr/>
              <p:nvPr/>
            </p:nvSpPr>
            <p:spPr>
              <a:xfrm>
                <a:off x="2176165" y="5221150"/>
                <a:ext cx="709826" cy="66940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Letter-join No-Lead 1" panose="02000503000000020003" pitchFamily="50" charset="0"/>
                </a:endParaRPr>
              </a:p>
            </p:txBody>
          </p:sp>
          <p:sp>
            <p:nvSpPr>
              <p:cNvPr id="58" name="TextBox 31"/>
              <p:cNvSpPr txBox="1">
                <a:spLocks noChangeArrowheads="1"/>
              </p:cNvSpPr>
              <p:nvPr/>
            </p:nvSpPr>
            <p:spPr bwMode="auto">
              <a:xfrm>
                <a:off x="2116964" y="5417424"/>
                <a:ext cx="790257" cy="735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200">
                    <a:solidFill>
                      <a:schemeClr val="tx1"/>
                    </a:solidFill>
                    <a:latin typeface="Letter-join No-Lead 1" panose="02000503000000020003" pitchFamily="50" charset="0"/>
                  </a:rPr>
                  <a:t>consumer</a:t>
                </a:r>
              </a:p>
            </p:txBody>
          </p:sp>
        </p:grp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91DD1677-5A05-4110-A3A6-B5082BC67E62}"/>
                </a:ext>
              </a:extLst>
            </p:cNvPr>
            <p:cNvCxnSpPr/>
            <p:nvPr/>
          </p:nvCxnSpPr>
          <p:spPr>
            <a:xfrm flipH="1" flipV="1">
              <a:off x="4851483" y="5113284"/>
              <a:ext cx="149270" cy="199870"/>
            </a:xfrm>
            <a:prstGeom prst="straightConnector1">
              <a:avLst/>
            </a:prstGeom>
            <a:ln w="38100">
              <a:solidFill>
                <a:srgbClr val="5E723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47"/>
          <p:cNvGrpSpPr>
            <a:grpSpLocks/>
          </p:cNvGrpSpPr>
          <p:nvPr/>
        </p:nvGrpSpPr>
        <p:grpSpPr bwMode="auto">
          <a:xfrm>
            <a:off x="2420883" y="4974837"/>
            <a:ext cx="1925509" cy="1509768"/>
            <a:chOff x="967655" y="3746264"/>
            <a:chExt cx="2082376" cy="2407265"/>
          </a:xfrm>
        </p:grpSpPr>
        <p:pic>
          <p:nvPicPr>
            <p:cNvPr id="60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655" y="3746264"/>
              <a:ext cx="1350203" cy="1847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4" name="Group 8"/>
            <p:cNvGrpSpPr>
              <a:grpSpLocks/>
            </p:cNvGrpSpPr>
            <p:nvPr/>
          </p:nvGrpSpPr>
          <p:grpSpPr bwMode="auto">
            <a:xfrm>
              <a:off x="2298757" y="5220762"/>
              <a:ext cx="751274" cy="932767"/>
              <a:chOff x="2155947" y="5220762"/>
              <a:chExt cx="751274" cy="932767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5542BF4E-83C8-4211-BF76-CD9AE7BC23AF}"/>
                  </a:ext>
                </a:extLst>
              </p:cNvPr>
              <p:cNvSpPr/>
              <p:nvPr/>
            </p:nvSpPr>
            <p:spPr>
              <a:xfrm>
                <a:off x="2177120" y="5220762"/>
                <a:ext cx="709469" cy="66979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Letter-join No-Lead 1" panose="02000503000000020003" pitchFamily="50" charset="0"/>
                </a:endParaRPr>
              </a:p>
            </p:txBody>
          </p:sp>
          <p:sp>
            <p:nvSpPr>
              <p:cNvPr id="77" name="TextBox 4"/>
              <p:cNvSpPr txBox="1">
                <a:spLocks noChangeArrowheads="1"/>
              </p:cNvSpPr>
              <p:nvPr/>
            </p:nvSpPr>
            <p:spPr bwMode="auto">
              <a:xfrm>
                <a:off x="2155947" y="5417423"/>
                <a:ext cx="751274" cy="736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200">
                    <a:solidFill>
                      <a:schemeClr val="tx1"/>
                    </a:solidFill>
                    <a:latin typeface="Letter-join No-Lead 1" panose="02000503000000020003" pitchFamily="50" charset="0"/>
                  </a:rPr>
                  <a:t>producer</a:t>
                </a:r>
              </a:p>
            </p:txBody>
          </p:sp>
        </p:grp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47F1126A-B2DF-4016-9414-FAA2699512DF}"/>
                </a:ext>
              </a:extLst>
            </p:cNvPr>
            <p:cNvCxnSpPr/>
            <p:nvPr/>
          </p:nvCxnSpPr>
          <p:spPr>
            <a:xfrm flipH="1" flipV="1">
              <a:off x="2304058" y="5082676"/>
              <a:ext cx="149195" cy="199986"/>
            </a:xfrm>
            <a:prstGeom prst="straightConnector1">
              <a:avLst/>
            </a:prstGeom>
            <a:ln w="38100">
              <a:solidFill>
                <a:srgbClr val="5E723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B6D6404A-5839-46CB-9D62-771B9FA67A76}"/>
              </a:ext>
            </a:extLst>
          </p:cNvPr>
          <p:cNvSpPr/>
          <p:nvPr/>
        </p:nvSpPr>
        <p:spPr>
          <a:xfrm>
            <a:off x="7153704" y="675626"/>
            <a:ext cx="4787900" cy="1484312"/>
          </a:xfrm>
          <a:prstGeom prst="roundRect">
            <a:avLst>
              <a:gd name="adj" fmla="val 4938"/>
            </a:avLst>
          </a:prstGeom>
          <a:gradFill>
            <a:gsLst>
              <a:gs pos="0">
                <a:srgbClr val="F2F3EF"/>
              </a:gs>
              <a:gs pos="0">
                <a:srgbClr val="ACDDF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Letter-join No-Lead 1" panose="02000503000000020003" pitchFamily="50" charset="0"/>
            </a:endParaRPr>
          </a:p>
        </p:txBody>
      </p:sp>
      <p:sp>
        <p:nvSpPr>
          <p:cNvPr id="87" name="Rectangle 1"/>
          <p:cNvSpPr>
            <a:spLocks noChangeArrowheads="1"/>
          </p:cNvSpPr>
          <p:nvPr/>
        </p:nvSpPr>
        <p:spPr bwMode="auto">
          <a:xfrm>
            <a:off x="7275458" y="897476"/>
            <a:ext cx="4787900" cy="122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Letter-join No-Lead 1" panose="02000503000000020003" pitchFamily="50" charset="0"/>
              </a:rPr>
              <a:t>A food chain shows how each animal gets its food. Food chains are one of the ways that living things depend on each other to stay alive.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5880" y="897476"/>
            <a:ext cx="6482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Letter-join No-Lead 1" panose="02000503000000020003" pitchFamily="50" charset="0"/>
              </a:rPr>
              <a:t>What is a food chain?</a:t>
            </a:r>
            <a:endParaRPr lang="en-GB" dirty="0">
              <a:latin typeface="Letter-join No-Lead 1" panose="02000503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047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408882" y="286831"/>
            <a:ext cx="111953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- Science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395676" y="103639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33" y="2452049"/>
            <a:ext cx="8751251" cy="39866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64316" y="2755232"/>
            <a:ext cx="25506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-join No-Lead 1" panose="02000503000000020003" pitchFamily="50" charset="0"/>
              </a:rPr>
              <a:t>What is the producer?</a:t>
            </a:r>
          </a:p>
          <a:p>
            <a:r>
              <a:rPr lang="en-GB" dirty="0" smtClean="0">
                <a:latin typeface="Letter-join No-Lead 1" panose="02000503000000020003" pitchFamily="50" charset="0"/>
              </a:rPr>
              <a:t>What is the consumer?</a:t>
            </a:r>
          </a:p>
          <a:p>
            <a:r>
              <a:rPr lang="en-GB" dirty="0" smtClean="0">
                <a:latin typeface="Letter-join No-Lead 1" panose="02000503000000020003" pitchFamily="50" charset="0"/>
              </a:rPr>
              <a:t>What is the prey?</a:t>
            </a:r>
          </a:p>
          <a:p>
            <a:endParaRPr lang="en-GB" dirty="0">
              <a:latin typeface="Letter-join No-Lead 1" panose="02000503000000020003" pitchFamily="50" charset="0"/>
            </a:endParaRPr>
          </a:p>
          <a:p>
            <a:r>
              <a:rPr lang="en-GB" dirty="0" smtClean="0">
                <a:latin typeface="Letter-join No-Lead 1" panose="02000503000000020003" pitchFamily="50" charset="0"/>
              </a:rPr>
              <a:t>Can you remember where green plants get their energy from?</a:t>
            </a:r>
          </a:p>
          <a:p>
            <a:endParaRPr lang="en-GB" dirty="0">
              <a:latin typeface="Letter-join No-Lead 1" panose="02000503000000020003" pitchFamily="50" charset="0"/>
            </a:endParaRPr>
          </a:p>
          <a:p>
            <a:r>
              <a:rPr lang="en-GB" dirty="0" smtClean="0">
                <a:latin typeface="Letter-join No-Lead 1" panose="02000503000000020003" pitchFamily="50" charset="0"/>
              </a:rPr>
              <a:t>Can you make a food chain that includes you?</a:t>
            </a:r>
          </a:p>
        </p:txBody>
      </p:sp>
    </p:spTree>
    <p:extLst>
      <p:ext uri="{BB962C8B-B14F-4D97-AF65-F5344CB8AC3E}">
        <p14:creationId xmlns:p14="http://schemas.microsoft.com/office/powerpoint/2010/main" val="4110898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438218" y="286831"/>
            <a:ext cx="111367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- History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395676" y="103639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00C7057-B648-43B8-B516-EB588B754C34}"/>
              </a:ext>
            </a:extLst>
          </p:cNvPr>
          <p:cNvSpPr txBox="1"/>
          <p:nvPr/>
        </p:nvSpPr>
        <p:spPr>
          <a:xfrm>
            <a:off x="1815006" y="1394292"/>
            <a:ext cx="10115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In History we are looking at Mary </a:t>
            </a:r>
            <a:r>
              <a:rPr lang="en-GB" dirty="0" err="1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Seacole</a:t>
            </a:r>
            <a:r>
              <a:rPr lang="en-GB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.</a:t>
            </a:r>
            <a:endParaRPr lang="en-GB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1105" y="2370221"/>
            <a:ext cx="71956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-join No-Lead 1" panose="02000503000000020003" pitchFamily="50" charset="0"/>
              </a:rPr>
              <a:t>Research and answer the following questions:</a:t>
            </a:r>
          </a:p>
          <a:p>
            <a:r>
              <a:rPr lang="en-GB" dirty="0" smtClean="0">
                <a:solidFill>
                  <a:srgbClr val="002060"/>
                </a:solidFill>
                <a:latin typeface="Letter-join No-Lead 1" panose="02000503000000020003" pitchFamily="50" charset="0"/>
              </a:rPr>
              <a:t>When was Mary </a:t>
            </a:r>
            <a:r>
              <a:rPr lang="en-GB" dirty="0" err="1" smtClean="0">
                <a:solidFill>
                  <a:srgbClr val="002060"/>
                </a:solidFill>
                <a:latin typeface="Letter-join No-Lead 1" panose="02000503000000020003" pitchFamily="50" charset="0"/>
              </a:rPr>
              <a:t>Seacole</a:t>
            </a:r>
            <a:r>
              <a:rPr lang="en-GB" dirty="0" smtClean="0">
                <a:solidFill>
                  <a:srgbClr val="002060"/>
                </a:solidFill>
                <a:latin typeface="Letter-join No-Lead 1" panose="02000503000000020003" pitchFamily="50" charset="0"/>
              </a:rPr>
              <a:t> born? When did she die?</a:t>
            </a:r>
          </a:p>
          <a:p>
            <a:r>
              <a:rPr lang="en-GB" dirty="0" smtClean="0">
                <a:solidFill>
                  <a:srgbClr val="002060"/>
                </a:solidFill>
                <a:latin typeface="Letter-join No-Lead 1" panose="02000503000000020003" pitchFamily="50" charset="0"/>
              </a:rPr>
              <a:t>Where was she from?</a:t>
            </a:r>
          </a:p>
          <a:p>
            <a:r>
              <a:rPr lang="en-GB" dirty="0" smtClean="0">
                <a:solidFill>
                  <a:srgbClr val="002060"/>
                </a:solidFill>
                <a:latin typeface="Letter-join No-Lead 1" panose="02000503000000020003" pitchFamily="50" charset="0"/>
              </a:rPr>
              <a:t>Why is she significant? </a:t>
            </a:r>
          </a:p>
          <a:p>
            <a:endParaRPr lang="en-GB" dirty="0">
              <a:latin typeface="Letter-join No-Lead 1" panose="02000503000000020003" pitchFamily="50" charset="0"/>
            </a:endParaRPr>
          </a:p>
          <a:p>
            <a:r>
              <a:rPr lang="en-GB" dirty="0" smtClean="0">
                <a:latin typeface="Letter-join No-Lead 1" panose="02000503000000020003" pitchFamily="50" charset="0"/>
              </a:rPr>
              <a:t>Activity:</a:t>
            </a:r>
          </a:p>
          <a:p>
            <a:r>
              <a:rPr lang="en-GB" dirty="0" smtClean="0">
                <a:latin typeface="Letter-join No-Lead 1" panose="02000503000000020003" pitchFamily="50" charset="0"/>
              </a:rPr>
              <a:t>Create a fact file about Mary </a:t>
            </a:r>
            <a:r>
              <a:rPr lang="en-GB" dirty="0" err="1" smtClean="0">
                <a:latin typeface="Letter-join No-Lead 1" panose="02000503000000020003" pitchFamily="50" charset="0"/>
              </a:rPr>
              <a:t>Seacole</a:t>
            </a:r>
            <a:r>
              <a:rPr lang="en-GB" dirty="0" smtClean="0">
                <a:latin typeface="Letter-join No-Lead 1" panose="02000503000000020003" pitchFamily="50" charset="0"/>
              </a:rPr>
              <a:t> for others to read and learn about her.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AutoShape 2" descr="Florence Nightingale – Biography, Facts &amp; Nursing - HISTO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https://www.maryseacoletrust.org.uk/wp-content/uploads/2018/06/ms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508" y="1763624"/>
            <a:ext cx="3958413" cy="40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934572" y="286831"/>
            <a:ext cx="101439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- PSHE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0795614" y="1112256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241757"/>
            <a:ext cx="223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eague Spart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ague Spart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9269" y="1358537"/>
            <a:ext cx="430180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u="sng" dirty="0" smtClean="0">
                <a:latin typeface="Letter-join No-Lead 1" panose="02000503000000020003" pitchFamily="50" charset="0"/>
              </a:rPr>
              <a:t>Relationships. Friends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GB" altLang="en-US" sz="2600" dirty="0">
                <a:latin typeface="Letter-join No-Lead 1" panose="02000503000000020003" pitchFamily="50" charset="0"/>
              </a:rPr>
              <a:t>Friends are people we like a lot and </a:t>
            </a:r>
            <a:r>
              <a:rPr lang="en-GB" altLang="en-US" sz="2600" dirty="0" smtClean="0">
                <a:latin typeface="Letter-join No-Lead 1" panose="02000503000000020003" pitchFamily="50" charset="0"/>
              </a:rPr>
              <a:t>who </a:t>
            </a:r>
            <a:r>
              <a:rPr lang="en-GB" altLang="en-US" sz="2600" dirty="0">
                <a:latin typeface="Letter-join No-Lead 1" panose="02000503000000020003" pitchFamily="50" charset="0"/>
              </a:rPr>
              <a:t>we know well. They are people </a:t>
            </a:r>
            <a:r>
              <a:rPr lang="en-GB" altLang="en-US" sz="2600" dirty="0" smtClean="0">
                <a:latin typeface="Letter-join No-Lead 1" panose="02000503000000020003" pitchFamily="50" charset="0"/>
              </a:rPr>
              <a:t>who </a:t>
            </a:r>
            <a:r>
              <a:rPr lang="en-GB" altLang="en-US" sz="2600" dirty="0">
                <a:latin typeface="Letter-join No-Lead 1" panose="02000503000000020003" pitchFamily="50" charset="0"/>
              </a:rPr>
              <a:t>we enjoy spending time with.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GB" altLang="en-US" sz="2600" dirty="0">
                <a:latin typeface="Letter-join No-Lead 1" panose="02000503000000020003" pitchFamily="50" charset="0"/>
              </a:rPr>
              <a:t>Think quietly about your friends. 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GB" altLang="en-US" sz="2600" dirty="0">
                <a:latin typeface="Letter-join No-Lead 1" panose="02000503000000020003" pitchFamily="50" charset="0"/>
              </a:rPr>
              <a:t>What do you like about </a:t>
            </a:r>
            <a:r>
              <a:rPr lang="en-GB" altLang="en-US" sz="2600" dirty="0" smtClean="0">
                <a:latin typeface="Letter-join No-Lead 1" panose="02000503000000020003" pitchFamily="50" charset="0"/>
              </a:rPr>
              <a:t>them?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GB" altLang="en-US" sz="2600" dirty="0" smtClean="0">
                <a:latin typeface="Letter-join No-Lead 1" panose="02000503000000020003" pitchFamily="50" charset="0"/>
              </a:rPr>
              <a:t>Why do we need good friends in our lives?</a:t>
            </a:r>
            <a:endParaRPr lang="en-GB" altLang="en-US" sz="2600" dirty="0">
              <a:latin typeface="Letter-join No-Lead 1" panose="02000503000000020003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538" y="1056272"/>
            <a:ext cx="4493674" cy="5283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21083" y="4585846"/>
            <a:ext cx="26661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-join No-Lead 1" panose="02000503000000020003" pitchFamily="50" charset="0"/>
              </a:rPr>
              <a:t>Draw a picture of yourself in the middle of a flower and write the qualities that make you a good friend to others in the petals.</a:t>
            </a:r>
            <a:endParaRPr lang="en-GB" dirty="0">
              <a:latin typeface="Letter-join No-Lead 1" panose="02000503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96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3053995" y="286831"/>
            <a:ext cx="59051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Learning- PE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0038115" y="1179515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241757"/>
            <a:ext cx="223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eague Spart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ague Spart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017" y="1076983"/>
            <a:ext cx="5134692" cy="505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68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3605427" y="286831"/>
            <a:ext cx="48022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Learning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0795614" y="1112256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241757"/>
            <a:ext cx="223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eague Spart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ague Spart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4640" y="1100822"/>
            <a:ext cx="437662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Letterjoin-Air Plus 1" panose="02000805000000020003" pitchFamily="50" charset="0"/>
              </a:rPr>
              <a:t>Collective</a:t>
            </a:r>
            <a:r>
              <a:rPr lang="en-GB" sz="2200" dirty="0" smtClean="0">
                <a:latin typeface="Letter-join No-Lead 1" panose="02000503000000020003" pitchFamily="50" charset="0"/>
              </a:rPr>
              <a:t> worship from our friend Mr </a:t>
            </a:r>
            <a:r>
              <a:rPr lang="en-GB" sz="2200" dirty="0" err="1" smtClean="0">
                <a:latin typeface="Letter-join No-Lead 1" panose="02000503000000020003" pitchFamily="50" charset="0"/>
              </a:rPr>
              <a:t>Buckeridge</a:t>
            </a:r>
            <a:r>
              <a:rPr lang="en-GB" sz="2200" dirty="0" smtClean="0">
                <a:latin typeface="Letter-join No-Lead 1" panose="02000503000000020003" pitchFamily="50" charset="0"/>
              </a:rPr>
              <a:t>. </a:t>
            </a:r>
            <a:r>
              <a:rPr lang="en-GB" sz="2200" dirty="0" smtClean="0">
                <a:latin typeface="Letter-join No-Lead 1" panose="02000503000000020003" pitchFamily="50" charset="0"/>
              </a:rPr>
              <a:t>Today </a:t>
            </a:r>
            <a:r>
              <a:rPr lang="en-GB" sz="2200" dirty="0">
                <a:latin typeface="Letter-join No-Lead 1" panose="02000503000000020003" pitchFamily="50" charset="0"/>
              </a:rPr>
              <a:t>we explore how Jesus meeting with a leper shows us that compassion goes beyond simply feeling for someone, to actually doing something </a:t>
            </a:r>
            <a:r>
              <a:rPr lang="en-GB" sz="2200" dirty="0" smtClean="0">
                <a:latin typeface="Letter-join No-Lead 1" panose="02000503000000020003" pitchFamily="50" charset="0"/>
              </a:rPr>
              <a:t>to help.</a:t>
            </a:r>
            <a:r>
              <a:rPr lang="en-GB" sz="2200" dirty="0" smtClean="0"/>
              <a:t> </a:t>
            </a:r>
            <a:r>
              <a:rPr lang="en-GB" sz="2200" dirty="0" smtClean="0">
                <a:hlinkClick r:id="rId2"/>
              </a:rPr>
              <a:t>https</a:t>
            </a:r>
            <a:r>
              <a:rPr lang="en-GB" sz="2200" dirty="0">
                <a:hlinkClick r:id="rId2"/>
              </a:rPr>
              <a:t>://</a:t>
            </a:r>
            <a:r>
              <a:rPr lang="en-GB" sz="2200" dirty="0" smtClean="0">
                <a:hlinkClick r:id="rId2"/>
              </a:rPr>
              <a:t>www.youtube.com/watch?v=zkgyezVCD3w&amp;list=PLzeI_liQYA2PmAsL2ZlgxrzDRui50S85X&amp;index=8&amp;t=0s</a:t>
            </a:r>
            <a:endParaRPr lang="en-GB" sz="2200" dirty="0" smtClean="0"/>
          </a:p>
          <a:p>
            <a:r>
              <a:rPr lang="en-GB" sz="2200" dirty="0" smtClean="0">
                <a:latin typeface="Letterjoin-Air Plus 1" panose="02000805000000020003" pitchFamily="50" charset="0"/>
              </a:rPr>
              <a:t>Picture news- please look on our website weekly for the latest picture news. </a:t>
            </a:r>
            <a:endParaRPr lang="en-GB" sz="2200" dirty="0">
              <a:latin typeface="Letterjoin-Air Plus 1" panose="02000805000000020003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91757" y="4925904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Letter-join No-Lead 1" panose="02000503000000020003" pitchFamily="50" charset="0"/>
              </a:rPr>
              <a:t>Challenge </a:t>
            </a:r>
            <a:endParaRPr lang="en-GB" sz="2400" dirty="0">
              <a:solidFill>
                <a:srgbClr val="000000"/>
              </a:solidFill>
              <a:latin typeface="Letter-join No-Lead 1" panose="02000503000000020003" pitchFamily="50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Letter-join No-Lead 1" panose="02000503000000020003" pitchFamily="50" charset="0"/>
              </a:rPr>
              <a:t>Can you find out about and create a fact file from a person influential to the black civil rights movement e.g. Rosa Parks or Martin Luther King? </a:t>
            </a:r>
            <a:endParaRPr lang="en-GB" dirty="0">
              <a:latin typeface="Letter-join No-Lead 1" panose="02000503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046" y="1343103"/>
            <a:ext cx="5077222" cy="335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93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-11743" y="286831"/>
            <a:ext cx="120366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Learning Non Screen Activities 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3581060" y="5193882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241757"/>
            <a:ext cx="223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eague Spart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ague Spart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248" y="1546436"/>
            <a:ext cx="6801799" cy="13432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38" y="2991220"/>
            <a:ext cx="6744641" cy="1600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4904" y="4499060"/>
            <a:ext cx="6563641" cy="14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49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483101" y="196818"/>
            <a:ext cx="94413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Recap - </a:t>
            </a:r>
            <a:r>
              <a:rPr lang="en-US" sz="4400" dirty="0" err="1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Maths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274519" y="947601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3D25008-87B7-4016-ADE0-F61BC28891E5}"/>
              </a:ext>
            </a:extLst>
          </p:cNvPr>
          <p:cNvSpPr txBox="1"/>
          <p:nvPr/>
        </p:nvSpPr>
        <p:spPr>
          <a:xfrm>
            <a:off x="6819649" y="866580"/>
            <a:ext cx="464566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Letter-join No-Lead 1" panose="02000503000000020003" pitchFamily="50" charset="0"/>
              </a:rPr>
              <a:t>Can you describe the sequences? </a:t>
            </a:r>
            <a:endParaRPr lang="en-GB" sz="2000" dirty="0" smtClean="0">
              <a:latin typeface="Letter-join No-Lead 1" panose="02000503000000020003" pitchFamily="50" charset="0"/>
            </a:endParaRPr>
          </a:p>
          <a:p>
            <a:endParaRPr lang="en-GB" sz="2000" dirty="0" smtClean="0">
              <a:latin typeface="Letter-join No-Lead 1" panose="02000503000000020003" pitchFamily="50" charset="0"/>
            </a:endParaRPr>
          </a:p>
          <a:p>
            <a:r>
              <a:rPr lang="en-GB" sz="2000" dirty="0" smtClean="0">
                <a:latin typeface="Letter-join No-Lead 1" panose="02000503000000020003" pitchFamily="50" charset="0"/>
              </a:rPr>
              <a:t>Are </a:t>
            </a:r>
            <a:r>
              <a:rPr lang="en-GB" sz="2000" dirty="0">
                <a:latin typeface="Letter-join No-Lead 1" panose="02000503000000020003" pitchFamily="50" charset="0"/>
              </a:rPr>
              <a:t>the numbers getting larger or smaller? </a:t>
            </a:r>
          </a:p>
          <a:p>
            <a:endParaRPr lang="en-GB" sz="2000" dirty="0" smtClean="0">
              <a:latin typeface="Letter-join No-Lead 1" panose="02000503000000020003" pitchFamily="50" charset="0"/>
            </a:endParaRPr>
          </a:p>
          <a:p>
            <a:r>
              <a:rPr lang="en-GB" sz="2000" dirty="0" smtClean="0">
                <a:latin typeface="Letter-join No-Lead 1" panose="02000503000000020003" pitchFamily="50" charset="0"/>
              </a:rPr>
              <a:t>What </a:t>
            </a:r>
            <a:r>
              <a:rPr lang="en-GB" sz="2000" dirty="0">
                <a:latin typeface="Letter-join No-Lead 1" panose="02000503000000020003" pitchFamily="50" charset="0"/>
              </a:rPr>
              <a:t>sized steps are the numbers counting in? </a:t>
            </a:r>
          </a:p>
          <a:p>
            <a:endParaRPr lang="en-GB" sz="2000" dirty="0" smtClean="0">
              <a:latin typeface="Letter-join No-Lead 1" panose="02000503000000020003" pitchFamily="50" charset="0"/>
            </a:endParaRPr>
          </a:p>
          <a:p>
            <a:r>
              <a:rPr lang="en-GB" sz="2000" dirty="0" smtClean="0">
                <a:latin typeface="Letter-join No-Lead 1" panose="02000503000000020003" pitchFamily="50" charset="0"/>
              </a:rPr>
              <a:t>Can </a:t>
            </a:r>
            <a:r>
              <a:rPr lang="en-GB" sz="2000" dirty="0">
                <a:latin typeface="Letter-join No-Lead 1" panose="02000503000000020003" pitchFamily="50" charset="0"/>
              </a:rPr>
              <a:t>you find any patterns? </a:t>
            </a:r>
          </a:p>
          <a:p>
            <a:endParaRPr lang="en-GB" sz="2000" dirty="0" smtClean="0">
              <a:latin typeface="Letter-join No-Lead 1" panose="02000503000000020003" pitchFamily="50" charset="0"/>
            </a:endParaRPr>
          </a:p>
          <a:p>
            <a:r>
              <a:rPr lang="en-GB" sz="2000" dirty="0" smtClean="0">
                <a:latin typeface="Letter-join No-Lead 1" panose="02000503000000020003" pitchFamily="50" charset="0"/>
              </a:rPr>
              <a:t>Which </a:t>
            </a:r>
            <a:r>
              <a:rPr lang="en-GB" sz="2000" dirty="0">
                <a:latin typeface="Letter-join No-Lead 1" panose="02000503000000020003" pitchFamily="50" charset="0"/>
              </a:rPr>
              <a:t>one is incorrect? </a:t>
            </a:r>
          </a:p>
          <a:p>
            <a:endParaRPr lang="en-GB" sz="2000" dirty="0" smtClean="0">
              <a:latin typeface="Letter-join No-Lead 1" panose="02000503000000020003" pitchFamily="50" charset="0"/>
            </a:endParaRPr>
          </a:p>
          <a:p>
            <a:r>
              <a:rPr lang="en-GB" sz="2000" dirty="0" smtClean="0">
                <a:latin typeface="Letter-join No-Lead 1" panose="02000503000000020003" pitchFamily="50" charset="0"/>
              </a:rPr>
              <a:t>How </a:t>
            </a:r>
            <a:r>
              <a:rPr lang="en-GB" sz="2000" dirty="0">
                <a:latin typeface="Letter-join No-Lead 1" panose="02000503000000020003" pitchFamily="50" charset="0"/>
              </a:rPr>
              <a:t>do you know? </a:t>
            </a:r>
          </a:p>
          <a:p>
            <a:endParaRPr lang="en-GB" sz="2000" dirty="0" smtClean="0">
              <a:latin typeface="Letter-join No-Lead 1" panose="02000503000000020003" pitchFamily="50" charset="0"/>
            </a:endParaRPr>
          </a:p>
          <a:p>
            <a:r>
              <a:rPr lang="en-GB" sz="2000" dirty="0" smtClean="0">
                <a:latin typeface="Letter-join No-Lead 1" panose="02000503000000020003" pitchFamily="50" charset="0"/>
              </a:rPr>
              <a:t>What </a:t>
            </a:r>
            <a:r>
              <a:rPr lang="en-GB" sz="2000" dirty="0">
                <a:latin typeface="Letter-join No-Lead 1" panose="02000503000000020003" pitchFamily="50" charset="0"/>
              </a:rPr>
              <a:t>should Lilly have done? </a:t>
            </a:r>
          </a:p>
          <a:p>
            <a:endParaRPr lang="en-GB" sz="2000" dirty="0" smtClean="0">
              <a:latin typeface="Letter-join No-Lead 1" panose="02000503000000020003" pitchFamily="50" charset="0"/>
            </a:endParaRPr>
          </a:p>
          <a:p>
            <a:r>
              <a:rPr lang="en-GB" sz="2000" dirty="0" smtClean="0">
                <a:latin typeface="Letter-join No-Lead 1" panose="02000503000000020003" pitchFamily="50" charset="0"/>
              </a:rPr>
              <a:t>What </a:t>
            </a:r>
            <a:r>
              <a:rPr lang="en-GB" sz="2000" dirty="0">
                <a:latin typeface="Letter-join No-Lead 1" panose="02000503000000020003" pitchFamily="50" charset="0"/>
              </a:rPr>
              <a:t>would be the 5</a:t>
            </a:r>
            <a:r>
              <a:rPr lang="en-GB" sz="2000" baseline="30000" dirty="0">
                <a:latin typeface="Letter-join No-Lead 1" panose="02000503000000020003" pitchFamily="50" charset="0"/>
              </a:rPr>
              <a:t>th </a:t>
            </a:r>
            <a:r>
              <a:rPr lang="en-GB" sz="2000" dirty="0">
                <a:latin typeface="Letter-join No-Lead 1" panose="02000503000000020003" pitchFamily="50" charset="0"/>
              </a:rPr>
              <a:t>number in each sequence? </a:t>
            </a:r>
            <a:endParaRPr lang="en-GB" sz="2000" dirty="0">
              <a:latin typeface="Letter-join No-Lead 1" panose="02000503000000020003" pitchFamily="50" charset="0"/>
              <a:cs typeface="Cavolini" panose="0300050204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90" y="966259"/>
            <a:ext cx="4098392" cy="565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63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roup 173">
            <a:extLst>
              <a:ext uri="{FF2B5EF4-FFF2-40B4-BE49-F238E27FC236}">
                <a16:creationId xmlns:a16="http://schemas.microsoft.com/office/drawing/2014/main" id="{E6AC9028-2FB5-4F8B-982D-28553FCC5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39652">
            <a:off x="8471366" y="1953712"/>
            <a:ext cx="1869565" cy="1533043"/>
            <a:chOff x="5439830" y="681154"/>
            <a:chExt cx="1789339" cy="1467258"/>
          </a:xfrm>
        </p:grpSpPr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379338F-500B-44DF-B20C-0353354BA4FB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8ADC292B-F6BE-4257-8041-8F20E1CB7A2F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1F84935B-975A-4528-9120-90C484C631B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A978067F-D179-4497-A0A7-A24A3CC89396}"/>
                </a:ext>
              </a:extLst>
            </p:cNvPr>
            <p:cNvSpPr/>
            <p:nvPr/>
          </p:nvSpPr>
          <p:spPr>
            <a:xfrm>
              <a:off x="6036014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48C37DCB-CE19-4D36-8079-75A0FAA7406B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04A77322-4443-450C-B58A-EF2B78B70ADE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54F94EDE-DFA5-4EC1-9D39-05C24424FA4C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1F574056-5088-47C6-889A-67E7CBCF75B4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5A862294-6263-434D-B130-99614C0CD959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C04ACC3-D26D-4A03-9158-48F9FC052304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B6A0619F-3BA2-4F87-8003-5D8FCA3AE3F1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B10FE0B3-CC2F-4263-BF19-D57CF254E54B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AA2D9678-2490-4A37-AFDF-8360AFBE679A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55ABC1BB-25D0-4306-8D87-0469A63CF0BF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1879A89A-F494-4475-AC0E-6A4AFDF13002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B1BDDED-5B2F-4FE0-9B3F-1C1EE8F5F969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38B66773-1E70-4159-8710-7FC0A6CDB07B}"/>
                </a:ext>
              </a:extLst>
            </p:cNvPr>
            <p:cNvSpPr txBox="1"/>
            <p:nvPr/>
          </p:nvSpPr>
          <p:spPr>
            <a:xfrm>
              <a:off x="5631013" y="1365835"/>
              <a:ext cx="1392273" cy="324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Letterjoin-Air Plus 1" panose="02000805000000020003" pitchFamily="50" charset="0"/>
                </a:rPr>
                <a:t>Challenge</a:t>
              </a:r>
              <a:endParaRPr lang="en-US" sz="1400" b="1" dirty="0">
                <a:ln w="28575">
                  <a:solidFill>
                    <a:schemeClr val="bg1"/>
                  </a:solidFill>
                </a:ln>
                <a:solidFill>
                  <a:srgbClr val="AC0000"/>
                </a:solidFill>
                <a:latin typeface="Letterjoin-Air Plus 1" panose="02000805000000020003" pitchFamily="50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-12711" y="180582"/>
            <a:ext cx="111629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- </a:t>
            </a:r>
            <a:r>
              <a:rPr lang="en-US" sz="4400" dirty="0" err="1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Maths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25D4109-DACF-4E0C-B7FB-33F64C5E0615}"/>
              </a:ext>
            </a:extLst>
          </p:cNvPr>
          <p:cNvSpPr txBox="1"/>
          <p:nvPr/>
        </p:nvSpPr>
        <p:spPr>
          <a:xfrm>
            <a:off x="124582" y="804685"/>
            <a:ext cx="119193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Weight/Mass</a:t>
            </a:r>
          </a:p>
          <a:p>
            <a:r>
              <a:rPr lang="en-GB" sz="16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Children in Year Two should know </a:t>
            </a:r>
            <a:r>
              <a:rPr lang="en-GB" sz="1600" dirty="0" smtClean="0">
                <a:latin typeface="Letterjoin-Air Plus 1" panose="02000805000000020003" pitchFamily="50" charset="0"/>
              </a:rPr>
              <a:t>and </a:t>
            </a:r>
            <a:r>
              <a:rPr lang="en-GB" sz="1600" dirty="0">
                <a:latin typeface="Letterjoin-Air Plus 1" panose="02000805000000020003" pitchFamily="50" charset="0"/>
              </a:rPr>
              <a:t>use appropriate standard units to estimate and measure </a:t>
            </a:r>
            <a:r>
              <a:rPr lang="en-GB" sz="1600" dirty="0" smtClean="0">
                <a:latin typeface="Letterjoin-Air Plus 1" panose="02000805000000020003" pitchFamily="50" charset="0"/>
              </a:rPr>
              <a:t>mass </a:t>
            </a:r>
            <a:r>
              <a:rPr lang="en-GB" sz="1600" dirty="0">
                <a:latin typeface="Letterjoin-Air Plus 1" panose="02000805000000020003" pitchFamily="50" charset="0"/>
              </a:rPr>
              <a:t>(</a:t>
            </a:r>
            <a:r>
              <a:rPr lang="en-GB" sz="1600" dirty="0" smtClean="0">
                <a:latin typeface="Letterjoin-Air Plus 1" panose="02000805000000020003" pitchFamily="50" charset="0"/>
              </a:rPr>
              <a:t>kg/g) using scales</a:t>
            </a:r>
            <a:r>
              <a:rPr lang="en-GB" sz="1600" dirty="0">
                <a:latin typeface="Letterjoin-Air Plus 1" panose="02000805000000020003" pitchFamily="50" charset="0"/>
              </a:rPr>
              <a:t>, </a:t>
            </a:r>
            <a:r>
              <a:rPr lang="en-GB" sz="1600" dirty="0" smtClean="0">
                <a:latin typeface="Letterjoin-Air Plus 1" panose="02000805000000020003" pitchFamily="50" charset="0"/>
              </a:rPr>
              <a:t>thermometers. They should also be able to </a:t>
            </a:r>
            <a:r>
              <a:rPr lang="en-GB" sz="1600" dirty="0">
                <a:latin typeface="Letterjoin-Air Plus 1" panose="02000805000000020003" pitchFamily="50" charset="0"/>
              </a:rPr>
              <a:t>compare and </a:t>
            </a:r>
            <a:r>
              <a:rPr lang="en-GB" sz="1600" dirty="0" smtClean="0">
                <a:latin typeface="Letterjoin-Air Plus 1" panose="02000805000000020003" pitchFamily="50" charset="0"/>
              </a:rPr>
              <a:t>order mass; record </a:t>
            </a:r>
            <a:r>
              <a:rPr lang="en-GB" sz="1600" dirty="0">
                <a:latin typeface="Letterjoin-Air Plus 1" panose="02000805000000020003" pitchFamily="50" charset="0"/>
              </a:rPr>
              <a:t>the results using &gt;, &lt; and =</a:t>
            </a:r>
            <a:endParaRPr lang="en-GB" sz="16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2197" y="1756565"/>
            <a:ext cx="134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Letterjoin-Air Plus 1" panose="02000805000000020003" pitchFamily="50" charset="0"/>
              </a:rPr>
              <a:t>Day 1</a:t>
            </a:r>
            <a:endParaRPr lang="en-GB" dirty="0">
              <a:latin typeface="Letterjoin-Air Plus 1" panose="020008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02" y="2125896"/>
            <a:ext cx="7594246" cy="44386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4318" y="3792071"/>
            <a:ext cx="31263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-join No-Lead 1" panose="02000503000000020003" pitchFamily="50" charset="0"/>
              </a:rPr>
              <a:t>Which is the heaviest?</a:t>
            </a:r>
          </a:p>
          <a:p>
            <a:endParaRPr lang="en-GB" dirty="0">
              <a:latin typeface="Letter-join No-Lead 1" panose="02000503000000020003" pitchFamily="50" charset="0"/>
            </a:endParaRPr>
          </a:p>
          <a:p>
            <a:r>
              <a:rPr lang="en-GB" dirty="0" smtClean="0">
                <a:latin typeface="Letter-join No-Lead 1" panose="02000503000000020003" pitchFamily="50" charset="0"/>
              </a:rPr>
              <a:t>Which is the lightest?</a:t>
            </a:r>
          </a:p>
          <a:p>
            <a:endParaRPr lang="en-GB" dirty="0">
              <a:latin typeface="Letter-join No-Lead 1" panose="02000503000000020003" pitchFamily="50" charset="0"/>
            </a:endParaRPr>
          </a:p>
          <a:p>
            <a:r>
              <a:rPr lang="en-GB" dirty="0" smtClean="0">
                <a:latin typeface="Letter-join No-Lead 1" panose="02000503000000020003" pitchFamily="50" charset="0"/>
              </a:rPr>
              <a:t>How many more grams does the rice weigh than the crisps?</a:t>
            </a:r>
          </a:p>
        </p:txBody>
      </p:sp>
    </p:spTree>
    <p:extLst>
      <p:ext uri="{BB962C8B-B14F-4D97-AF65-F5344CB8AC3E}">
        <p14:creationId xmlns:p14="http://schemas.microsoft.com/office/powerpoint/2010/main" val="506870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074290" y="210168"/>
            <a:ext cx="111629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- </a:t>
            </a:r>
            <a:r>
              <a:rPr lang="en-US" sz="4400" dirty="0" err="1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Maths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67248" y="197733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7152967" y="1021209"/>
            <a:ext cx="134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Letterjoin-Air Plus 1" panose="02000805000000020003" pitchFamily="50" charset="0"/>
              </a:rPr>
              <a:t>Day 3</a:t>
            </a:r>
            <a:endParaRPr lang="en-GB" dirty="0">
              <a:latin typeface="Letterjoin-Air Plus 1" panose="02000805000000020003" pitchFamily="50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51274" y="962788"/>
            <a:ext cx="134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Letterjoin-Air Plus 1" panose="02000805000000020003" pitchFamily="50" charset="0"/>
              </a:rPr>
              <a:t>Day 2</a:t>
            </a:r>
            <a:endParaRPr lang="en-GB" dirty="0">
              <a:latin typeface="Letterjoin-Air Plus 1" panose="02000805000000020003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41" y="1613388"/>
            <a:ext cx="3834254" cy="4533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201" y="1432141"/>
            <a:ext cx="3883082" cy="487721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065636" y="2315969"/>
            <a:ext cx="31263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-join No-Lead 1" panose="02000503000000020003" pitchFamily="50" charset="0"/>
              </a:rPr>
              <a:t>Which thermometer has the highest temperature?</a:t>
            </a:r>
          </a:p>
          <a:p>
            <a:endParaRPr lang="en-GB" dirty="0">
              <a:latin typeface="Letter-join No-Lead 1" panose="02000503000000020003" pitchFamily="50" charset="0"/>
            </a:endParaRPr>
          </a:p>
          <a:p>
            <a:r>
              <a:rPr lang="en-GB" dirty="0" smtClean="0">
                <a:latin typeface="Letter-join No-Lead 1" panose="02000503000000020003" pitchFamily="50" charset="0"/>
              </a:rPr>
              <a:t>Which thermometer has the lowest temperature?</a:t>
            </a:r>
          </a:p>
          <a:p>
            <a:endParaRPr lang="en-GB" dirty="0">
              <a:latin typeface="Letter-join No-Lead 1" panose="02000503000000020003" pitchFamily="50" charset="0"/>
            </a:endParaRPr>
          </a:p>
          <a:p>
            <a:r>
              <a:rPr lang="en-GB" dirty="0" smtClean="0">
                <a:latin typeface="Letter-join No-Lead 1" panose="02000503000000020003" pitchFamily="50" charset="0"/>
              </a:rPr>
              <a:t>What is the difference in temperature between the warmest and coolest thermometer?</a:t>
            </a:r>
          </a:p>
        </p:txBody>
      </p:sp>
    </p:spTree>
    <p:extLst>
      <p:ext uri="{BB962C8B-B14F-4D97-AF65-F5344CB8AC3E}">
        <p14:creationId xmlns:p14="http://schemas.microsoft.com/office/powerpoint/2010/main" val="2920776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074290" y="210168"/>
            <a:ext cx="111629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- </a:t>
            </a:r>
            <a:r>
              <a:rPr lang="en-US" sz="4400" dirty="0" err="1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Maths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67248" y="197733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5415607" y="981470"/>
            <a:ext cx="134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Letterjoin-Air Plus 1" panose="02000805000000020003" pitchFamily="50" charset="0"/>
              </a:rPr>
              <a:t>Day </a:t>
            </a:r>
            <a:r>
              <a:rPr lang="en-GB" dirty="0">
                <a:latin typeface="Letterjoin-Air Plus 1" panose="02000805000000020003" pitchFamily="50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51274" y="962788"/>
            <a:ext cx="134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Letterjoin-Air Plus 1" panose="02000805000000020003" pitchFamily="50" charset="0"/>
              </a:rPr>
              <a:t>Day </a:t>
            </a:r>
            <a:r>
              <a:rPr lang="en-GB" dirty="0">
                <a:latin typeface="Letterjoin-Air Plus 1" panose="02000805000000020003" pitchFamily="50" charset="0"/>
              </a:rPr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76" y="1424611"/>
            <a:ext cx="3448531" cy="47345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178" y="1424611"/>
            <a:ext cx="2791215" cy="24863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792" y="1424611"/>
            <a:ext cx="2829320" cy="25149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5185" y="3984792"/>
            <a:ext cx="2810267" cy="25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38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0" y="327813"/>
            <a:ext cx="1199170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– English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152428" y="106084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273C07E5-7D33-46A6-A57B-1CB21BFDBEB1}"/>
              </a:ext>
            </a:extLst>
          </p:cNvPr>
          <p:cNvSpPr txBox="1"/>
          <p:nvPr/>
        </p:nvSpPr>
        <p:spPr>
          <a:xfrm>
            <a:off x="2912289" y="1003328"/>
            <a:ext cx="8270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u="sng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Write a letter.</a:t>
            </a:r>
          </a:p>
          <a:p>
            <a:r>
              <a:rPr lang="en-GB" sz="12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Can you write a letter to someone who you are missing and haven’t seen in a while? You could write to your grandparents, aunties, uncles, friends or even your teachers.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D25008-87B7-4016-ADE0-F61BC28891E5}"/>
              </a:ext>
            </a:extLst>
          </p:cNvPr>
          <p:cNvSpPr txBox="1"/>
          <p:nvPr/>
        </p:nvSpPr>
        <p:spPr>
          <a:xfrm>
            <a:off x="6162859" y="2004809"/>
            <a:ext cx="538745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Day 1 </a:t>
            </a:r>
            <a:r>
              <a:rPr lang="en-GB" sz="12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–Draw pictures and write brief notes about what you want to include in your letter..</a:t>
            </a:r>
            <a:endParaRPr lang="en-GB" sz="1200" dirty="0" smtClean="0">
              <a:latin typeface="Letterjoin-Air Plus 1" panose="02000805000000020003" pitchFamily="50" charset="0"/>
              <a:cs typeface="Cavolini" panose="03000502040302020204" pitchFamily="66" charset="0"/>
            </a:endParaRPr>
          </a:p>
          <a:p>
            <a:endParaRPr lang="en-GB" sz="1200" dirty="0" smtClean="0">
              <a:latin typeface="Letterjoin-Air Plus 1" panose="02000805000000020003" pitchFamily="50" charset="0"/>
              <a:cs typeface="Cavolini" panose="03000502040302020204" pitchFamily="66" charset="0"/>
            </a:endParaRPr>
          </a:p>
          <a:p>
            <a:r>
              <a:rPr lang="en-GB" sz="12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Day 2 – Verbally build each of your pictures into a sequence of sentences. Include adjectives, feelings, conjunctions and suffixes (e.g. amazement, hopeless) Draft the first half of your </a:t>
            </a:r>
            <a:r>
              <a:rPr lang="en-GB" sz="12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letter. </a:t>
            </a:r>
            <a:r>
              <a:rPr lang="en-GB" sz="12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Re-read to check your work makes sense. </a:t>
            </a:r>
          </a:p>
          <a:p>
            <a:endParaRPr lang="en-GB" sz="12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  <a:p>
            <a:r>
              <a:rPr lang="en-GB" sz="12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Day 3 – The same as Day 2 for the second half of your </a:t>
            </a:r>
            <a:r>
              <a:rPr lang="en-GB" sz="12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letter</a:t>
            </a:r>
            <a:r>
              <a:rPr lang="en-GB" sz="12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. </a:t>
            </a:r>
            <a:endParaRPr lang="en-GB" sz="12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  <a:p>
            <a:endParaRPr lang="en-GB" sz="12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  <a:p>
            <a:r>
              <a:rPr lang="en-GB" sz="12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Day 4 – Edit and improve your sentences, Check your spelling, your sentences make sense, punctuation and conjunctions. </a:t>
            </a:r>
          </a:p>
          <a:p>
            <a:endParaRPr lang="en-GB" sz="12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  <a:p>
            <a:r>
              <a:rPr lang="en-GB" sz="12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Day 5 – Publish, write up your </a:t>
            </a:r>
            <a:r>
              <a:rPr lang="en-GB" sz="12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letter in neat. Copy </a:t>
            </a:r>
            <a:r>
              <a:rPr lang="en-GB" sz="12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your edited draft using your best handwriting. </a:t>
            </a:r>
            <a:r>
              <a:rPr lang="en-GB" sz="12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You can include pictures, drawings etc. Send your letter to the person you are writing to. </a:t>
            </a:r>
            <a:endParaRPr lang="en-GB" sz="1200" dirty="0" smtClean="0">
              <a:latin typeface="Letterjoin-Air Plus 1" panose="02000805000000020003" pitchFamily="50" charset="0"/>
              <a:cs typeface="Cavolini" panose="03000502040302020204" pitchFamily="66" charset="0"/>
            </a:endParaRPr>
          </a:p>
          <a:p>
            <a:endParaRPr lang="en-GB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670" y="2325174"/>
            <a:ext cx="2869189" cy="29032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2453" y="2843616"/>
            <a:ext cx="24785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Letter-join No-Lead 1" panose="02000503000000020003" pitchFamily="50" charset="0"/>
              </a:rPr>
              <a:t>Checklist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>
                <a:latin typeface="Letter-join No-Lead 1" panose="02000503000000020003" pitchFamily="50" charset="0"/>
              </a:rPr>
              <a:t>Senders address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>
                <a:latin typeface="Letter-join No-Lead 1" panose="02000503000000020003" pitchFamily="50" charset="0"/>
              </a:rPr>
              <a:t>Todays date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>
                <a:latin typeface="Letter-join No-Lead 1" panose="02000503000000020003" pitchFamily="50" charset="0"/>
              </a:rPr>
              <a:t>Greeting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>
                <a:latin typeface="Letter-join No-Lead 1" panose="02000503000000020003" pitchFamily="50" charset="0"/>
              </a:rPr>
              <a:t>Introduction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>
                <a:latin typeface="Letter-join No-Lead 1" panose="02000503000000020003" pitchFamily="50" charset="0"/>
              </a:rPr>
              <a:t>Main body of letter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>
                <a:latin typeface="Letter-join No-Lead 1" panose="02000503000000020003" pitchFamily="50" charset="0"/>
              </a:rPr>
              <a:t>Conclusion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>
                <a:latin typeface="Letter-join No-Lead 1" panose="02000503000000020003" pitchFamily="50" charset="0"/>
              </a:rPr>
              <a:t>Sign off your letter</a:t>
            </a:r>
            <a:endParaRPr lang="en-GB" dirty="0">
              <a:latin typeface="Letter-join No-Lead 1" panose="02000503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365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0" y="327813"/>
            <a:ext cx="1199170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– English example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73C07E5-7D33-46A6-A57B-1CB21BFDBEB1}"/>
              </a:ext>
            </a:extLst>
          </p:cNvPr>
          <p:cNvSpPr txBox="1"/>
          <p:nvPr/>
        </p:nvSpPr>
        <p:spPr>
          <a:xfrm>
            <a:off x="809897" y="1704738"/>
            <a:ext cx="9865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u="sng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Write a letter to someone you have not seen or spoken to in a while. Let them know what you have been doing. Ask them what they have been doing.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6250" y="2166403"/>
            <a:ext cx="115154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latin typeface="Letter-join No-Lead 1" panose="02000503000000020003" pitchFamily="50" charset="0"/>
              </a:rPr>
              <a:t>Stone Cottages</a:t>
            </a:r>
          </a:p>
          <a:p>
            <a:pPr algn="r"/>
            <a:r>
              <a:rPr lang="en-GB" dirty="0" smtClean="0">
                <a:latin typeface="Letter-join No-Lead 1" panose="02000503000000020003" pitchFamily="50" charset="0"/>
              </a:rPr>
              <a:t>Old Road</a:t>
            </a:r>
          </a:p>
          <a:p>
            <a:pPr algn="r"/>
            <a:r>
              <a:rPr lang="en-GB" dirty="0" err="1" smtClean="0">
                <a:latin typeface="Letter-join No-Lead 1" panose="02000503000000020003" pitchFamily="50" charset="0"/>
              </a:rPr>
              <a:t>Dawling</a:t>
            </a:r>
            <a:endParaRPr lang="en-GB" dirty="0" smtClean="0">
              <a:latin typeface="Letter-join No-Lead 1" panose="02000503000000020003" pitchFamily="50" charset="0"/>
            </a:endParaRPr>
          </a:p>
          <a:p>
            <a:pPr algn="r"/>
            <a:r>
              <a:rPr lang="en-GB" dirty="0" smtClean="0">
                <a:latin typeface="Letter-join No-Lead 1" panose="02000503000000020003" pitchFamily="50" charset="0"/>
              </a:rPr>
              <a:t>DW72 5HY</a:t>
            </a:r>
          </a:p>
          <a:p>
            <a:pPr algn="r"/>
            <a:endParaRPr lang="en-GB" dirty="0">
              <a:latin typeface="Letter-join No-Lead 1" panose="02000503000000020003" pitchFamily="50" charset="0"/>
            </a:endParaRPr>
          </a:p>
          <a:p>
            <a:pPr algn="r"/>
            <a:r>
              <a:rPr lang="en-GB" dirty="0" smtClean="0">
                <a:latin typeface="Letter-join No-Lead 1" panose="02000503000000020003" pitchFamily="50" charset="0"/>
              </a:rPr>
              <a:t>10</a:t>
            </a:r>
            <a:r>
              <a:rPr lang="en-GB" baseline="30000" dirty="0" smtClean="0">
                <a:latin typeface="Letter-join No-Lead 1" panose="02000503000000020003" pitchFamily="50" charset="0"/>
              </a:rPr>
              <a:t>th</a:t>
            </a:r>
            <a:r>
              <a:rPr lang="en-GB" dirty="0" smtClean="0">
                <a:latin typeface="Letter-join No-Lead 1" panose="02000503000000020003" pitchFamily="50" charset="0"/>
              </a:rPr>
              <a:t> June 2020</a:t>
            </a:r>
          </a:p>
          <a:p>
            <a:endParaRPr lang="en-GB" dirty="0">
              <a:latin typeface="Letter-join No-Lead 1" panose="02000503000000020003" pitchFamily="50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Dear</a:t>
            </a:r>
            <a:r>
              <a:rPr lang="en-GB" dirty="0" smtClean="0">
                <a:latin typeface="Letter-join No-Lead 1" panose="02000503000000020003" pitchFamily="50" charset="0"/>
              </a:rPr>
              <a:t> Grandma,</a:t>
            </a:r>
          </a:p>
          <a:p>
            <a:endParaRPr lang="en-GB" dirty="0" smtClean="0">
              <a:latin typeface="Letter-join No-Lead 1" panose="02000503000000020003" pitchFamily="50" charset="0"/>
            </a:endParaRPr>
          </a:p>
          <a:p>
            <a:r>
              <a:rPr lang="en-GB" dirty="0" smtClean="0">
                <a:latin typeface="Letter-join No-Lead 1" panose="02000503000000020003" pitchFamily="50" charset="0"/>
              </a:rPr>
              <a:t>I am writing to you to tell you how much I miss you during this lockdown and that I love you very much. How are you doing</a:t>
            </a:r>
            <a:r>
              <a:rPr lang="en-GB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?</a:t>
            </a:r>
            <a:r>
              <a:rPr lang="en-GB" dirty="0" smtClean="0">
                <a:latin typeface="Letter-join No-Lead 1" panose="02000503000000020003" pitchFamily="50" charset="0"/>
              </a:rPr>
              <a:t> It has been </a:t>
            </a:r>
            <a:r>
              <a:rPr lang="en-GB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extremely</a:t>
            </a:r>
            <a:r>
              <a:rPr lang="en-GB" dirty="0" smtClean="0">
                <a:latin typeface="Letter-join No-Lead 1" panose="02000503000000020003" pitchFamily="50" charset="0"/>
              </a:rPr>
              <a:t> wet here this last week </a:t>
            </a:r>
            <a:r>
              <a:rPr lang="en-GB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so</a:t>
            </a:r>
            <a:r>
              <a:rPr lang="en-GB" dirty="0" smtClean="0">
                <a:latin typeface="Letter-join No-Lead 1" panose="02000503000000020003" pitchFamily="50" charset="0"/>
              </a:rPr>
              <a:t> I have had to play inside. What have you been doing?</a:t>
            </a:r>
          </a:p>
          <a:p>
            <a:endParaRPr lang="en-GB" dirty="0" smtClean="0">
              <a:latin typeface="Letter-join No-Lead 1" panose="02000503000000020003" pitchFamily="50" charset="0"/>
            </a:endParaRPr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613955" y="2558443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  <a:latin typeface="Letter-join No-Lead 1" panose="02000503000000020003" pitchFamily="50" charset="0"/>
              </a:rPr>
              <a:t>Challenge! Could you include some of your spelling words this week in your letter?</a:t>
            </a:r>
            <a:endParaRPr lang="en-GB" dirty="0">
              <a:solidFill>
                <a:srgbClr val="7030A0"/>
              </a:solidFill>
              <a:latin typeface="Letter-join No-Lead 1" panose="02000503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574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0" y="327813"/>
            <a:ext cx="1199170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– English example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73C07E5-7D33-46A6-A57B-1CB21BFDBEB1}"/>
              </a:ext>
            </a:extLst>
          </p:cNvPr>
          <p:cNvSpPr txBox="1"/>
          <p:nvPr/>
        </p:nvSpPr>
        <p:spPr>
          <a:xfrm>
            <a:off x="809897" y="1704738"/>
            <a:ext cx="9865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u="sng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Write a letter to someone you have not seen or spoken to in a while. Let them know what you have been doing. Ask them what they have been doing.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6250" y="2218256"/>
            <a:ext cx="115154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etter-join No-Lead 1" panose="02000503000000020003" pitchFamily="50" charset="0"/>
              </a:rPr>
              <a:t>My Mum has been keeping me </a:t>
            </a:r>
            <a:r>
              <a:rPr lang="en-GB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awfully</a:t>
            </a:r>
            <a:r>
              <a:rPr lang="en-GB" dirty="0" smtClean="0">
                <a:latin typeface="Letter-join No-Lead 1" panose="02000503000000020003" pitchFamily="50" charset="0"/>
              </a:rPr>
              <a:t> </a:t>
            </a:r>
            <a:r>
              <a:rPr lang="en-GB" dirty="0">
                <a:latin typeface="Letter-join No-Lead 1" panose="02000503000000020003" pitchFamily="50" charset="0"/>
              </a:rPr>
              <a:t>busy. Every day I try my </a:t>
            </a:r>
            <a:r>
              <a:rPr lang="en-GB" dirty="0">
                <a:solidFill>
                  <a:srgbClr val="FF0000"/>
                </a:solidFill>
                <a:latin typeface="Letter-join No-Lead 1" panose="02000503000000020003" pitchFamily="50" charset="0"/>
              </a:rPr>
              <a:t>hardest </a:t>
            </a:r>
            <a:r>
              <a:rPr lang="en-GB" dirty="0">
                <a:latin typeface="Letter-join No-Lead 1" panose="02000503000000020003" pitchFamily="50" charset="0"/>
              </a:rPr>
              <a:t>to complete my school work </a:t>
            </a:r>
            <a:r>
              <a:rPr lang="en-GB" dirty="0">
                <a:solidFill>
                  <a:srgbClr val="FF0000"/>
                </a:solidFill>
                <a:latin typeface="Letter-join No-Lead 1" panose="02000503000000020003" pitchFamily="50" charset="0"/>
              </a:rPr>
              <a:t>and</a:t>
            </a:r>
            <a:r>
              <a:rPr lang="en-GB" dirty="0">
                <a:latin typeface="Letter-join No-Lead 1" panose="02000503000000020003" pitchFamily="50" charset="0"/>
              </a:rPr>
              <a:t> sometimes my Mum will have to help me. After I have finished my work I am allowed to choose what to do. I like to choose to play with my </a:t>
            </a:r>
            <a:r>
              <a:rPr lang="en-GB" dirty="0">
                <a:solidFill>
                  <a:srgbClr val="FF0000"/>
                </a:solidFill>
                <a:latin typeface="Letter-join No-Lead 1" panose="02000503000000020003" pitchFamily="50" charset="0"/>
              </a:rPr>
              <a:t>Lego, toy cars, </a:t>
            </a:r>
            <a:r>
              <a:rPr lang="en-GB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football in the garden or go on my trampoline</a:t>
            </a:r>
            <a:r>
              <a:rPr lang="en-GB" dirty="0" smtClean="0">
                <a:latin typeface="Letter-join No-Lead 1" panose="02000503000000020003" pitchFamily="50" charset="0"/>
              </a:rPr>
              <a:t>. My mum said I need to be careful </a:t>
            </a:r>
            <a:r>
              <a:rPr lang="en-GB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and</a:t>
            </a:r>
            <a:r>
              <a:rPr lang="en-GB" dirty="0" smtClean="0">
                <a:latin typeface="Letter-join No-Lead 1" panose="02000503000000020003" pitchFamily="50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shouldn’t</a:t>
            </a:r>
            <a:r>
              <a:rPr lang="en-GB" dirty="0" smtClean="0">
                <a:latin typeface="Letter-join No-Lead 1" panose="02000503000000020003" pitchFamily="50" charset="0"/>
              </a:rPr>
              <a:t> bounce too high on this. Once I have had </a:t>
            </a:r>
            <a:r>
              <a:rPr lang="en-GB" dirty="0">
                <a:latin typeface="Letter-join No-Lead 1" panose="02000503000000020003" pitchFamily="50" charset="0"/>
              </a:rPr>
              <a:t>lunch I get excited </a:t>
            </a:r>
            <a:r>
              <a:rPr lang="en-GB" dirty="0">
                <a:solidFill>
                  <a:srgbClr val="FF0000"/>
                </a:solidFill>
                <a:latin typeface="Letter-join No-Lead 1" panose="02000503000000020003" pitchFamily="50" charset="0"/>
              </a:rPr>
              <a:t>because</a:t>
            </a:r>
            <a:r>
              <a:rPr lang="en-GB" dirty="0">
                <a:latin typeface="Letter-join No-Lead 1" panose="02000503000000020003" pitchFamily="50" charset="0"/>
              </a:rPr>
              <a:t> we get to go for a walk. I get to take my scooter </a:t>
            </a:r>
            <a:r>
              <a:rPr lang="en-GB" dirty="0">
                <a:solidFill>
                  <a:srgbClr val="FF0000"/>
                </a:solidFill>
                <a:latin typeface="Letter-join No-Lead 1" panose="02000503000000020003" pitchFamily="50" charset="0"/>
              </a:rPr>
              <a:t>if</a:t>
            </a:r>
            <a:r>
              <a:rPr lang="en-GB" dirty="0">
                <a:latin typeface="Letter-join No-Lead 1" panose="02000503000000020003" pitchFamily="50" charset="0"/>
              </a:rPr>
              <a:t> I would like to. </a:t>
            </a:r>
            <a:r>
              <a:rPr lang="en-GB" dirty="0" smtClean="0">
                <a:latin typeface="Letter-join No-Lead 1" panose="02000503000000020003" pitchFamily="50" charset="0"/>
              </a:rPr>
              <a:t>We </a:t>
            </a:r>
            <a:r>
              <a:rPr lang="en-GB" dirty="0">
                <a:latin typeface="Letter-join No-Lead 1" panose="02000503000000020003" pitchFamily="50" charset="0"/>
              </a:rPr>
              <a:t>like to play games when walking such as who can see the most red cars or count the most rainbows. I always win </a:t>
            </a:r>
            <a:r>
              <a:rPr lang="en-GB" dirty="0">
                <a:solidFill>
                  <a:srgbClr val="FF0000"/>
                </a:solidFill>
                <a:latin typeface="Letter-join No-Lead 1" panose="02000503000000020003" pitchFamily="50" charset="0"/>
              </a:rPr>
              <a:t>but</a:t>
            </a:r>
            <a:r>
              <a:rPr lang="en-GB" dirty="0">
                <a:latin typeface="Letter-join No-Lead 1" panose="02000503000000020003" pitchFamily="50" charset="0"/>
              </a:rPr>
              <a:t> I think Mum lets me</a:t>
            </a:r>
            <a:r>
              <a:rPr lang="en-GB" dirty="0" smtClean="0">
                <a:latin typeface="Letter-join No-Lead 1" panose="02000503000000020003" pitchFamily="50" charset="0"/>
              </a:rPr>
              <a:t>. I have been helping to </a:t>
            </a:r>
            <a:r>
              <a:rPr lang="en-GB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tidy the house, do the hoovering and making dinner. </a:t>
            </a:r>
            <a:endParaRPr lang="en-GB" dirty="0">
              <a:solidFill>
                <a:srgbClr val="FF0000"/>
              </a:solidFill>
              <a:latin typeface="Letter-join No-Lead 1" panose="02000503000000020003" pitchFamily="50" charset="0"/>
            </a:endParaRPr>
          </a:p>
          <a:p>
            <a:endParaRPr lang="en-GB" dirty="0">
              <a:latin typeface="Letter-join No-Lead 1" panose="02000503000000020003" pitchFamily="50" charset="0"/>
            </a:endParaRPr>
          </a:p>
          <a:p>
            <a:r>
              <a:rPr lang="en-GB" dirty="0">
                <a:latin typeface="Letter-join No-Lead 1" panose="02000503000000020003" pitchFamily="50" charset="0"/>
              </a:rPr>
              <a:t>I really miss you and Grandad </a:t>
            </a:r>
            <a:r>
              <a:rPr lang="en-GB" dirty="0">
                <a:solidFill>
                  <a:srgbClr val="FF0000"/>
                </a:solidFill>
                <a:latin typeface="Letter-join No-Lead 1" panose="02000503000000020003" pitchFamily="50" charset="0"/>
              </a:rPr>
              <a:t>and</a:t>
            </a:r>
            <a:r>
              <a:rPr lang="en-GB" dirty="0">
                <a:latin typeface="Letter-join No-Lead 1" panose="02000503000000020003" pitchFamily="50" charset="0"/>
              </a:rPr>
              <a:t> hope that we can see each soon. What a long time it has been</a:t>
            </a:r>
            <a:r>
              <a:rPr lang="en-GB" dirty="0">
                <a:solidFill>
                  <a:srgbClr val="FF0000"/>
                </a:solidFill>
                <a:latin typeface="Letter-join No-Lead 1" panose="02000503000000020003" pitchFamily="50" charset="0"/>
              </a:rPr>
              <a:t>! </a:t>
            </a:r>
            <a:r>
              <a:rPr lang="en-GB" dirty="0">
                <a:latin typeface="Letter-join No-Lead 1" panose="02000503000000020003" pitchFamily="50" charset="0"/>
              </a:rPr>
              <a:t>I look forward to hearing back from you </a:t>
            </a:r>
            <a:r>
              <a:rPr lang="en-GB" dirty="0">
                <a:solidFill>
                  <a:srgbClr val="FF0000"/>
                </a:solidFill>
                <a:latin typeface="Letter-join No-Lead 1" panose="02000503000000020003" pitchFamily="50" charset="0"/>
              </a:rPr>
              <a:t>and</a:t>
            </a:r>
            <a:r>
              <a:rPr lang="en-GB" dirty="0">
                <a:latin typeface="Letter-join No-Lead 1" panose="02000503000000020003" pitchFamily="50" charset="0"/>
              </a:rPr>
              <a:t> finding out what you have been up to.</a:t>
            </a:r>
          </a:p>
          <a:p>
            <a:endParaRPr lang="en-GB" dirty="0">
              <a:solidFill>
                <a:srgbClr val="FF0000"/>
              </a:solidFill>
              <a:latin typeface="Letter-join No-Lead 1" panose="02000503000000020003" pitchFamily="50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Letter-join No-Lead 1" panose="02000503000000020003" pitchFamily="50" charset="0"/>
              </a:rPr>
              <a:t>Yours faithfully</a:t>
            </a:r>
          </a:p>
          <a:p>
            <a:endParaRPr lang="en-GB" dirty="0">
              <a:solidFill>
                <a:srgbClr val="FF0000"/>
              </a:solidFill>
              <a:latin typeface="Letter-join No-Lead 1" panose="02000503000000020003" pitchFamily="50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Letter-join No-Lead 1" panose="02000503000000020003" pitchFamily="50" charset="0"/>
              </a:rPr>
              <a:t>Tommy</a:t>
            </a:r>
          </a:p>
          <a:p>
            <a:endParaRPr lang="en-GB" dirty="0" smtClean="0">
              <a:latin typeface="Letter-join No-Lead 1" panose="02000503000000020003" pitchFamily="50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821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263970" y="286831"/>
            <a:ext cx="114851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- Spelling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395676" y="103639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00C7057-B648-43B8-B516-EB588B754C34}"/>
              </a:ext>
            </a:extLst>
          </p:cNvPr>
          <p:cNvSpPr txBox="1"/>
          <p:nvPr/>
        </p:nvSpPr>
        <p:spPr>
          <a:xfrm>
            <a:off x="1446703" y="1056272"/>
            <a:ext cx="10841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Use look, cover, write, check to learn the spelling rules for the sound ‘or’ in words using ‘al’. </a:t>
            </a:r>
            <a:endParaRPr lang="en-GB" sz="14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659178"/>
              </p:ext>
            </p:extLst>
          </p:nvPr>
        </p:nvGraphicFramePr>
        <p:xfrm>
          <a:off x="1942567" y="1525929"/>
          <a:ext cx="9435180" cy="456204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87036">
                  <a:extLst>
                    <a:ext uri="{9D8B030D-6E8A-4147-A177-3AD203B41FA5}">
                      <a16:colId xmlns:a16="http://schemas.microsoft.com/office/drawing/2014/main" val="4020973392"/>
                    </a:ext>
                  </a:extLst>
                </a:gridCol>
                <a:gridCol w="1887036">
                  <a:extLst>
                    <a:ext uri="{9D8B030D-6E8A-4147-A177-3AD203B41FA5}">
                      <a16:colId xmlns:a16="http://schemas.microsoft.com/office/drawing/2014/main" val="2856073923"/>
                    </a:ext>
                  </a:extLst>
                </a:gridCol>
                <a:gridCol w="1887036">
                  <a:extLst>
                    <a:ext uri="{9D8B030D-6E8A-4147-A177-3AD203B41FA5}">
                      <a16:colId xmlns:a16="http://schemas.microsoft.com/office/drawing/2014/main" val="3061152333"/>
                    </a:ext>
                  </a:extLst>
                </a:gridCol>
                <a:gridCol w="1887036">
                  <a:extLst>
                    <a:ext uri="{9D8B030D-6E8A-4147-A177-3AD203B41FA5}">
                      <a16:colId xmlns:a16="http://schemas.microsoft.com/office/drawing/2014/main" val="3816595594"/>
                    </a:ext>
                  </a:extLst>
                </a:gridCol>
                <a:gridCol w="1887036">
                  <a:extLst>
                    <a:ext uri="{9D8B030D-6E8A-4147-A177-3AD203B41FA5}">
                      <a16:colId xmlns:a16="http://schemas.microsoft.com/office/drawing/2014/main" val="2859039443"/>
                    </a:ext>
                  </a:extLst>
                </a:gridCol>
              </a:tblGrid>
              <a:tr h="406818">
                <a:tc>
                  <a:txBody>
                    <a:bodyPr/>
                    <a:lstStyle/>
                    <a:p>
                      <a:r>
                        <a:rPr lang="en-GB" dirty="0" smtClean="0"/>
                        <a:t>Look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Cover </a:t>
                      </a:r>
                      <a:r>
                        <a:rPr lang="en-GB" dirty="0" smtClean="0"/>
                        <a:t>and say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Write and check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Amend errors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Repeat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327587"/>
                  </a:ext>
                </a:extLst>
              </a:tr>
              <a:tr h="406818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enjoyment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476131"/>
                  </a:ext>
                </a:extLst>
              </a:tr>
              <a:tr h="406818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sadness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654412"/>
                  </a:ext>
                </a:extLst>
              </a:tr>
              <a:tr h="406818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careful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465752"/>
                  </a:ext>
                </a:extLst>
              </a:tr>
              <a:tr h="406818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playful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650142"/>
                  </a:ext>
                </a:extLst>
              </a:tr>
              <a:tr h="406818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plainness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139655"/>
                  </a:ext>
                </a:extLst>
              </a:tr>
              <a:tr h="406818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argument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239676"/>
                  </a:ext>
                </a:extLst>
              </a:tr>
              <a:tr h="493868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merriment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092734"/>
                  </a:ext>
                </a:extLst>
              </a:tr>
              <a:tr h="406818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happiness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943898"/>
                  </a:ext>
                </a:extLst>
              </a:tr>
              <a:tr h="406818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plentiful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931867"/>
                  </a:ext>
                </a:extLst>
              </a:tr>
              <a:tr h="406818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cheerful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110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382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4985</TotalTime>
  <Words>1236</Words>
  <Application>Microsoft Office PowerPoint</Application>
  <PresentationFormat>Widescreen</PresentationFormat>
  <Paragraphs>156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Cavolini</vt:lpstr>
      <vt:lpstr>League Spartan</vt:lpstr>
      <vt:lpstr>Letter-join No-Lead 1</vt:lpstr>
      <vt:lpstr>Letterjoin-Air Plus 1</vt:lpstr>
      <vt:lpstr>Sassoon Infant Rg</vt:lpstr>
      <vt:lpstr>Times New Roman</vt:lpstr>
      <vt:lpstr>Wingdings</vt:lpstr>
      <vt:lpstr>Office Theme</vt:lpstr>
      <vt:lpstr>Home Learning  activities WC 15.6.20 Year 2 AC  Teaching group.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West Grantham Academies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Gliddon</dc:creator>
  <cp:lastModifiedBy>Amy Cook (The West Grantham Academy St John's)</cp:lastModifiedBy>
  <cp:revision>66</cp:revision>
  <dcterms:created xsi:type="dcterms:W3CDTF">2020-05-08T09:35:29Z</dcterms:created>
  <dcterms:modified xsi:type="dcterms:W3CDTF">2020-06-11T11:51:46Z</dcterms:modified>
</cp:coreProperties>
</file>