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62" r:id="rId3"/>
    <p:sldId id="257" r:id="rId4"/>
    <p:sldId id="275" r:id="rId5"/>
    <p:sldId id="261" r:id="rId6"/>
    <p:sldId id="281" r:id="rId7"/>
    <p:sldId id="264" r:id="rId8"/>
    <p:sldId id="278" r:id="rId9"/>
    <p:sldId id="267" r:id="rId10"/>
    <p:sldId id="282" r:id="rId11"/>
    <p:sldId id="280" r:id="rId12"/>
    <p:sldId id="268" r:id="rId13"/>
    <p:sldId id="270" r:id="rId14"/>
    <p:sldId id="269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88686" autoAdjust="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6B3EC-F959-4EF7-A8AD-33C6FA2FFE28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3FFD6-2A0A-4A0F-9A66-2AF741C99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93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8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7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44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379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25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35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19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40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74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3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0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8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80F29-D746-4BC8-995F-CD45B6A26CC6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70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dXWAKvzsk4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078" y="2189128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 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activities WC 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06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.07.20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/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Year 2 AC 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Teaching group.</a:t>
            </a:r>
            <a:endParaRPr lang="en-GB" sz="4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1043271" y="1370539"/>
            <a:ext cx="1869565" cy="1533043"/>
            <a:chOff x="5439830" y="681154"/>
            <a:chExt cx="1789339" cy="1467258"/>
          </a:xfrm>
        </p:grpSpPr>
        <p:sp>
          <p:nvSpPr>
            <p:cNvPr id="6" name="Freeform: Shape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7" name="Freeform: Shape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8" name="Freeform: Shape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9" name="Freeform: Shape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0" name="Freeform: Shape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1" name="Freeform: Shape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2" name="Freeform: Shape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3" name="Freeform: Shape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4" name="Freeform: Shape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5" name="Freeform: Shape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6" name="Freeform: Shape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" name="Freeform: Shape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" name="Freeform: Shape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9" name="Freeform: Shape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0" name="Freeform: Shape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1" name="Freeform: Shape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B66773-1E70-4159-8710-7FC0A6CDB07B}"/>
                </a:ext>
              </a:extLst>
            </p:cNvPr>
            <p:cNvSpPr txBox="1"/>
            <p:nvPr/>
          </p:nvSpPr>
          <p:spPr>
            <a:xfrm>
              <a:off x="5631013" y="1365835"/>
              <a:ext cx="1392273" cy="324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etterjoin-Air Plus 1" panose="02000805000000020003" pitchFamily="50" charset="0"/>
                </a:rPr>
                <a:t>Challenge</a:t>
              </a:r>
              <a:endParaRPr lang="en-US" sz="1400" b="1" dirty="0">
                <a:ln w="28575">
                  <a:solidFill>
                    <a:schemeClr val="bg1"/>
                  </a:solidFill>
                </a:ln>
                <a:solidFill>
                  <a:srgbClr val="AC0000"/>
                </a:solidFill>
                <a:latin typeface="Letterjoin-Air Plus 1" panose="02000805000000020003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62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266648" y="286831"/>
            <a:ext cx="94798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RE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2325597" y="1084422"/>
            <a:ext cx="10115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RE – We are going to be looking at Islam and their traditions. </a:t>
            </a:r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13317" y="1863039"/>
            <a:ext cx="11501664" cy="291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000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Activity: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000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Have you ever welcomed a new baby into the world? A little brother or sister? A cousin or friend?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000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How did you welcome them into the world?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000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Describe what you did or how else the baby was welcomed into the world.</a:t>
            </a:r>
            <a:endParaRPr lang="en-GB" altLang="en-US" sz="3000" dirty="0">
              <a:solidFill>
                <a:srgbClr val="FF0000"/>
              </a:solidFill>
              <a:latin typeface="Letter-join No-Lead 1" panose="02000503000000020003" pitchFamily="50" charset="0"/>
            </a:endParaRPr>
          </a:p>
        </p:txBody>
      </p:sp>
      <p:pic>
        <p:nvPicPr>
          <p:cNvPr id="13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487" y="117806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17" y="130136"/>
            <a:ext cx="6159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-223146" y="286831"/>
            <a:ext cx="121540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0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</a:t>
            </a:r>
            <a:r>
              <a:rPr lang="en-US" sz="40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Georgraphy</a:t>
            </a:r>
            <a:endParaRPr lang="en-US" sz="40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618527" y="1036137"/>
            <a:ext cx="10115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Children in Year 2 should be able to name and locate the continents and oceans of the world.</a:t>
            </a:r>
            <a:endParaRPr lang="en-GB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0773" y="1663706"/>
            <a:ext cx="7195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Activity: Can you identify the continents and oceans of the world?</a:t>
            </a:r>
          </a:p>
          <a:p>
            <a:r>
              <a:rPr lang="en-GB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Challenge – can you name any countries in the different continents?</a:t>
            </a:r>
            <a:endParaRPr lang="en-GB" dirty="0" smtClean="0">
              <a:solidFill>
                <a:srgbClr val="FF0000"/>
              </a:solidFill>
              <a:latin typeface="Letter-join No-Lead 1" panose="02000503000000020003" pitchFamily="50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AutoShape 2" descr="Florence Nightingale – Biography, Facts &amp; Nursing - HIST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https://www.maryseacoletrust.org.uk/wp-content/uploads/2018/06/ms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506" y="2263870"/>
            <a:ext cx="6705192" cy="465258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422469" y="3709851"/>
            <a:ext cx="770708" cy="880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3187337" y="5120640"/>
            <a:ext cx="620486" cy="600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624251" y="4150006"/>
            <a:ext cx="544330" cy="343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193177" y="4937760"/>
            <a:ext cx="630963" cy="574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5168581" y="6021977"/>
            <a:ext cx="1297533" cy="313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5538651" y="6505303"/>
            <a:ext cx="992778" cy="2351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5817347" y="3143873"/>
            <a:ext cx="859110" cy="245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6035040" y="3585885"/>
            <a:ext cx="641417" cy="283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5708469" y="4392389"/>
            <a:ext cx="815760" cy="525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7223760" y="3834899"/>
            <a:ext cx="431074" cy="2898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8518320" y="4298066"/>
            <a:ext cx="599554" cy="447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7032862" y="4937760"/>
            <a:ext cx="621972" cy="574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7981406" y="5421085"/>
            <a:ext cx="784983" cy="43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528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934572" y="286831"/>
            <a:ext cx="101439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PSHE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795614" y="1112256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886" y="1140008"/>
            <a:ext cx="6085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u="sng" dirty="0" smtClean="0">
                <a:latin typeface="Letter-join No-Lead 1" panose="02000503000000020003" pitchFamily="50" charset="0"/>
              </a:rPr>
              <a:t>Feelings</a:t>
            </a:r>
            <a:endParaRPr lang="en-GB" sz="3200" i="1" u="sng" dirty="0" smtClean="0">
              <a:latin typeface="Letter-join No-Lead 1" panose="02000503000000020003" pitchFamily="50" charset="0"/>
            </a:endParaRPr>
          </a:p>
        </p:txBody>
      </p:sp>
      <p:pic>
        <p:nvPicPr>
          <p:cNvPr id="31" name="Pai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0" y="86118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755650" y="1869941"/>
            <a:ext cx="10314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tx1"/>
                </a:solidFill>
                <a:latin typeface="Letter-join No-Lead 1" panose="02000503000000020003" pitchFamily="50" charset="0"/>
              </a:rPr>
              <a:t>Have you ever seen the film ‘Inside Out</a:t>
            </a: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’? We have lots of different feelings. </a:t>
            </a:r>
            <a:r>
              <a:rPr lang="en-GB" altLang="en-US" dirty="0" smtClean="0">
                <a:solidFill>
                  <a:schemeClr val="tx1"/>
                </a:solidFill>
                <a:latin typeface="Letter-join No-Lead 1" panose="02000503000000020003" pitchFamily="50" charset="0"/>
              </a:rPr>
              <a:t>There </a:t>
            </a:r>
            <a:r>
              <a:rPr lang="en-GB" altLang="en-US" dirty="0" smtClean="0">
                <a:solidFill>
                  <a:schemeClr val="tx1"/>
                </a:solidFill>
                <a:latin typeface="Letter-join No-Lead 1" panose="02000503000000020003" pitchFamily="50" charset="0"/>
              </a:rPr>
              <a:t>are lots of different feelings and emotions – it is okay to feel these at different points in our lives because that’s what makes us, us! </a:t>
            </a:r>
            <a:endParaRPr lang="en-GB" altLang="en-US" dirty="0">
              <a:solidFill>
                <a:schemeClr val="tx1"/>
              </a:solidFill>
              <a:latin typeface="Letter-join No-Lead 1" panose="02000503000000020003" pitchFamily="50" charset="0"/>
            </a:endParaRPr>
          </a:p>
        </p:txBody>
      </p:sp>
      <p:sp>
        <p:nvSpPr>
          <p:cNvPr id="34" name="Rectangle: Rounded Corners 3"/>
          <p:cNvSpPr>
            <a:spLocks noChangeArrowheads="1"/>
          </p:cNvSpPr>
          <p:nvPr/>
        </p:nvSpPr>
        <p:spPr bwMode="auto">
          <a:xfrm>
            <a:off x="1638485" y="2506328"/>
            <a:ext cx="10465156" cy="854246"/>
          </a:xfrm>
          <a:prstGeom prst="roundRect">
            <a:avLst>
              <a:gd name="adj" fmla="val 16667"/>
            </a:avLst>
          </a:prstGeom>
          <a:solidFill>
            <a:srgbClr val="CA4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bg1"/>
                </a:solidFill>
                <a:latin typeface="Letter-join No-Lead 1" panose="02000503000000020003" pitchFamily="50" charset="0"/>
              </a:rPr>
              <a:t>Look at the feelings below. Can you remember a time when you felt like it? Can you talk to an adult about them or draw a picture to describe it?</a:t>
            </a:r>
            <a:endParaRPr lang="en-GB" altLang="en-US" dirty="0">
              <a:solidFill>
                <a:schemeClr val="bg1"/>
              </a:solidFill>
              <a:latin typeface="Letter-join No-Lead 1" panose="02000503000000020003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278" y="3429658"/>
            <a:ext cx="4714622" cy="3290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813" y="3402551"/>
            <a:ext cx="4728754" cy="327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3053995" y="286831"/>
            <a:ext cx="59051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Learning- PE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583229" y="794795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30" y="1056272"/>
            <a:ext cx="4482115" cy="5331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094" y="1186900"/>
            <a:ext cx="5113421" cy="507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68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3605427" y="286831"/>
            <a:ext cx="48022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795614" y="1112256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640" y="1100822"/>
            <a:ext cx="76945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etter-join No-Lead 1" panose="02000503000000020003" pitchFamily="50" charset="0"/>
              </a:rPr>
              <a:t>Collective worship from our friend Mr </a:t>
            </a:r>
            <a:r>
              <a:rPr lang="en-GB" sz="2800" dirty="0" err="1" smtClean="0">
                <a:latin typeface="Letter-join No-Lead 1" panose="02000503000000020003" pitchFamily="50" charset="0"/>
              </a:rPr>
              <a:t>Buckeridge</a:t>
            </a:r>
            <a:r>
              <a:rPr lang="en-GB" sz="2800" dirty="0" smtClean="0">
                <a:latin typeface="Letter-join No-Lead 1" panose="02000503000000020003" pitchFamily="50" charset="0"/>
              </a:rPr>
              <a:t>. </a:t>
            </a:r>
            <a:r>
              <a:rPr lang="en-GB" sz="2800" dirty="0">
                <a:latin typeface="Letter-join No-Lead 1" panose="02000503000000020003" pitchFamily="50" charset="0"/>
              </a:rPr>
              <a:t/>
            </a:r>
            <a:br>
              <a:rPr lang="en-GB" sz="2800" dirty="0">
                <a:latin typeface="Letter-join No-Lead 1" panose="02000503000000020003" pitchFamily="50" charset="0"/>
              </a:rPr>
            </a:br>
            <a:r>
              <a:rPr lang="en-GB" sz="2800" dirty="0">
                <a:hlinkClick r:id="rId2"/>
              </a:rPr>
              <a:t>https://www.youtube.com/watch?v=AdXWAKvzsk4 </a:t>
            </a:r>
            <a:endParaRPr lang="en-GB" sz="2800" dirty="0" smtClean="0"/>
          </a:p>
          <a:p>
            <a:endParaRPr lang="en-GB" sz="2800" dirty="0">
              <a:latin typeface="Letter-join No-Lead 1" panose="02000503000000020003" pitchFamily="50" charset="0"/>
            </a:endParaRPr>
          </a:p>
          <a:p>
            <a:r>
              <a:rPr lang="en-GB" sz="2800" u="sng" dirty="0" smtClean="0">
                <a:latin typeface="Letter-join No-Lead 1" panose="02000503000000020003" pitchFamily="50" charset="0"/>
              </a:rPr>
              <a:t>Picture </a:t>
            </a:r>
            <a:r>
              <a:rPr lang="en-GB" sz="2800" u="sng" dirty="0" smtClean="0">
                <a:latin typeface="Letter-join No-Lead 1" panose="02000503000000020003" pitchFamily="50" charset="0"/>
              </a:rPr>
              <a:t>news- </a:t>
            </a:r>
            <a:r>
              <a:rPr lang="en-GB" sz="2800" dirty="0" smtClean="0">
                <a:latin typeface="Letter-join No-Lead 1" panose="02000503000000020003" pitchFamily="50" charset="0"/>
              </a:rPr>
              <a:t>please look on our website weekly for the latest picture news. </a:t>
            </a:r>
            <a:endParaRPr lang="en-GB" sz="2800" dirty="0">
              <a:latin typeface="Letter-join No-Lead 1" panose="02000503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193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-11743" y="286831"/>
            <a:ext cx="120366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 Non Screen Activities 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9367907" y="1507670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07" y="1286962"/>
            <a:ext cx="8205847" cy="20924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582" y="3042588"/>
            <a:ext cx="9369640" cy="1969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926" y="4938894"/>
            <a:ext cx="9567335" cy="182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4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483101" y="196818"/>
            <a:ext cx="94413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Recap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274519" y="947601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3D25008-87B7-4016-ADE0-F61BC28891E5}"/>
              </a:ext>
            </a:extLst>
          </p:cNvPr>
          <p:cNvSpPr txBox="1"/>
          <p:nvPr/>
        </p:nvSpPr>
        <p:spPr>
          <a:xfrm>
            <a:off x="1273175" y="866580"/>
            <a:ext cx="10192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Letter-join No-Lead 1" panose="02000503000000020003" pitchFamily="50" charset="0"/>
              </a:rPr>
              <a:t>Odd and even numbers;</a:t>
            </a:r>
            <a:endParaRPr lang="en-GB" sz="2000" dirty="0" smtClean="0">
              <a:latin typeface="Letter-join No-Lead 1" panose="02000503000000020003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995" y="1308912"/>
            <a:ext cx="4160656" cy="528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6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8772399" y="1715924"/>
            <a:ext cx="2008845" cy="1246891"/>
            <a:chOff x="5439830" y="681154"/>
            <a:chExt cx="1789339" cy="1467258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4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38B66773-1E70-4159-8710-7FC0A6CDB07B}"/>
                </a:ext>
              </a:extLst>
            </p:cNvPr>
            <p:cNvSpPr txBox="1"/>
            <p:nvPr/>
          </p:nvSpPr>
          <p:spPr>
            <a:xfrm>
              <a:off x="5631013" y="1365835"/>
              <a:ext cx="1392273" cy="324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etterjoin-Air Plus 1" panose="02000805000000020003" pitchFamily="50" charset="0"/>
                </a:rPr>
                <a:t>Challenge</a:t>
              </a:r>
              <a:endParaRPr lang="en-US" sz="1400" b="1" dirty="0">
                <a:ln w="28575">
                  <a:solidFill>
                    <a:schemeClr val="bg1"/>
                  </a:solidFill>
                </a:ln>
                <a:solidFill>
                  <a:srgbClr val="AC0000"/>
                </a:solidFill>
                <a:latin typeface="Letterjoin-Air Plus 1" panose="02000805000000020003" pitchFamily="50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-12711" y="180582"/>
            <a:ext cx="11162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5D4109-DACF-4E0C-B7FB-33F64C5E0615}"/>
              </a:ext>
            </a:extLst>
          </p:cNvPr>
          <p:cNvSpPr txBox="1"/>
          <p:nvPr/>
        </p:nvSpPr>
        <p:spPr>
          <a:xfrm>
            <a:off x="143234" y="844477"/>
            <a:ext cx="11919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Letter-join No-Lead 1" panose="02000503000000020003" pitchFamily="50" charset="0"/>
                <a:cs typeface="Cavolini" panose="03000502040302020204" pitchFamily="66" charset="0"/>
              </a:rPr>
              <a:t>Money</a:t>
            </a:r>
            <a:endParaRPr lang="en-GB" sz="1600" b="1" u="sng" dirty="0" smtClean="0">
              <a:latin typeface="Letter-join No-Lead 1" panose="02000503000000020003" pitchFamily="50" charset="0"/>
              <a:cs typeface="Cavolini" panose="03000502040302020204" pitchFamily="66" charset="0"/>
            </a:endParaRPr>
          </a:p>
          <a:p>
            <a:r>
              <a:rPr lang="en-GB" sz="1600" dirty="0" smtClean="0">
                <a:latin typeface="Letter-join No-Lead 1" panose="02000503000000020003" pitchFamily="50" charset="0"/>
                <a:cs typeface="Cavolini" panose="03000502040302020204" pitchFamily="66" charset="0"/>
              </a:rPr>
              <a:t>Children in Year Two should </a:t>
            </a:r>
            <a:r>
              <a:rPr lang="en-GB" sz="1600" dirty="0" smtClean="0">
                <a:latin typeface="Letter-join No-Lead 1" panose="02000503000000020003" pitchFamily="50" charset="0"/>
              </a:rPr>
              <a:t>be able to count an amount, find an amount in different ways, compare money, find the difference and calculate change.</a:t>
            </a:r>
            <a:endParaRPr lang="en-GB" sz="1600" dirty="0">
              <a:latin typeface="Letter-join No-Lead 1" panose="02000503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2197" y="1756565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1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02920" y="1636442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2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986" y="2054904"/>
            <a:ext cx="3263132" cy="4696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935" y="2051879"/>
            <a:ext cx="3120766" cy="450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0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074290" y="210168"/>
            <a:ext cx="11162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67248" y="197733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5314135" y="1023628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4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51274" y="962788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3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76996" y="995756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</a:t>
            </a:r>
            <a:r>
              <a:rPr lang="en-GB" dirty="0">
                <a:latin typeface="Letterjoin-Air Plus 1" panose="02000805000000020003" pitchFamily="50" charset="0"/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10" y="1332120"/>
            <a:ext cx="3479912" cy="5029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182" y="1332120"/>
            <a:ext cx="3752850" cy="532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572" y="1329243"/>
            <a:ext cx="374332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76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0" y="327813"/>
            <a:ext cx="119917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– English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70889" y="1005323"/>
            <a:ext cx="645527" cy="645527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73C07E5-7D33-46A6-A57B-1CB21BFDBEB1}"/>
              </a:ext>
            </a:extLst>
          </p:cNvPr>
          <p:cNvSpPr txBox="1"/>
          <p:nvPr/>
        </p:nvSpPr>
        <p:spPr>
          <a:xfrm>
            <a:off x="2571758" y="1097254"/>
            <a:ext cx="8638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Create </a:t>
            </a:r>
            <a:r>
              <a:rPr lang="en-GB" sz="1200" b="1" u="sng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a non-chronological report about an animal.</a:t>
            </a:r>
            <a:endParaRPr lang="en-GB" sz="1200" b="1" u="sng" dirty="0" smtClean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200" b="1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Can you create a </a:t>
            </a:r>
            <a:r>
              <a:rPr lang="en-GB" sz="1200" b="1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report about an animal? It can be an animal of your choice!</a:t>
            </a:r>
            <a:endParaRPr lang="en-GB" sz="1200" dirty="0" smtClean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D25008-87B7-4016-ADE0-F61BC28891E5}"/>
              </a:ext>
            </a:extLst>
          </p:cNvPr>
          <p:cNvSpPr txBox="1"/>
          <p:nvPr/>
        </p:nvSpPr>
        <p:spPr>
          <a:xfrm>
            <a:off x="5982789" y="1788074"/>
            <a:ext cx="563516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1 – Decide on the 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animal you wish to write about. Research and make notes under subheadings e.g. What do they look like? </a:t>
            </a:r>
            <a:endParaRPr lang="en-GB" sz="1400" dirty="0" smtClean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2 – Verbally build each of your 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notes 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into a sequence of sentences. Include adjectives, verbs adverbs, conjunctions, commas in a list and suffixes (e.g. 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largest, smallest) Draft 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the first half of your 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report. 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Re-read to check your work makes sense. </a:t>
            </a:r>
          </a:p>
          <a:p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3 – The same as Day 2 for the second half of your 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report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. </a:t>
            </a:r>
            <a:endParaRPr lang="en-GB" sz="1400" dirty="0" smtClean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4 – Edit and improve your sentences, Check your spelling, your sentences make sense, punctuation and conjunctions. Can you add words to improve it?</a:t>
            </a:r>
          </a:p>
          <a:p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5 – Publish, write up your 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report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 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in neat! Copy your edited draft using your best handwriting. Save your work to show 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me. 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You can add pictures, fact boxes, borders etc.</a:t>
            </a:r>
            <a:endParaRPr lang="en-GB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71" y="1654545"/>
            <a:ext cx="37242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65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0" y="327813"/>
            <a:ext cx="1199170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– English example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9246" y="1841242"/>
            <a:ext cx="9862456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GB" altLang="en-US" sz="2200" u="sng" dirty="0" smtClean="0">
                <a:latin typeface="Letter-join No-Lead 1" panose="02000503000000020003" pitchFamily="50" charset="0"/>
              </a:rPr>
              <a:t>Hedgehogs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200" u="sng" dirty="0" smtClean="0">
                <a:latin typeface="Letter-join No-Lead 1" panose="02000503000000020003" pitchFamily="50" charset="0"/>
              </a:rPr>
              <a:t>What do they look like?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200" dirty="0" smtClean="0">
                <a:latin typeface="Letter-join No-Lead 1" panose="02000503000000020003" pitchFamily="50" charset="0"/>
              </a:rPr>
              <a:t>Hedgehogs are small, spiky animals. Adult hedgehogs have long spines around their backs and sides, </a:t>
            </a:r>
            <a:r>
              <a:rPr lang="en-GB" altLang="en-US" sz="2200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but</a:t>
            </a:r>
            <a:r>
              <a:rPr lang="en-GB" altLang="en-US" sz="2200" dirty="0" smtClean="0">
                <a:latin typeface="Letter-join No-Lead 1" panose="02000503000000020003" pitchFamily="50" charset="0"/>
              </a:rPr>
              <a:t> not on their faces </a:t>
            </a:r>
            <a:r>
              <a:rPr lang="en-GB" altLang="en-US" sz="2200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or</a:t>
            </a:r>
            <a:r>
              <a:rPr lang="en-GB" altLang="en-US" sz="2200" dirty="0" smtClean="0">
                <a:latin typeface="Letter-join No-Lead 1" panose="02000503000000020003" pitchFamily="50" charset="0"/>
              </a:rPr>
              <a:t> legs. </a:t>
            </a:r>
            <a:r>
              <a:rPr lang="en-GB" altLang="en-US" sz="2200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Did you know that some hedgehogs can have up to seven thousand spines?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GB" altLang="en-US" sz="2200" dirty="0">
              <a:latin typeface="Letter-join No-Lead 1" panose="02000503000000020003" pitchFamily="50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200" u="sng" dirty="0" smtClean="0">
                <a:latin typeface="Letter-join No-Lead 1" panose="02000503000000020003" pitchFamily="50" charset="0"/>
              </a:rPr>
              <a:t>Where do hedgehogs live?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200" dirty="0" smtClean="0">
                <a:latin typeface="Letter-join No-Lead 1" panose="02000503000000020003" pitchFamily="50" charset="0"/>
              </a:rPr>
              <a:t>These small creatures can be found almost anywhere in the United Kingdom. </a:t>
            </a:r>
            <a:r>
              <a:rPr lang="en-GB" altLang="en-US" sz="2200" dirty="0" smtClean="0">
                <a:latin typeface="Letter-join No-Lead 1" panose="02000503000000020003" pitchFamily="50" charset="0"/>
              </a:rPr>
              <a:t>They can be found in cities and towns, and can be found on railway land</a:t>
            </a:r>
            <a:r>
              <a:rPr lang="en-GB" altLang="en-US" sz="2200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,</a:t>
            </a:r>
            <a:r>
              <a:rPr lang="en-GB" altLang="en-US" sz="2200" dirty="0" smtClean="0">
                <a:latin typeface="Letter-join No-Lead 1" panose="02000503000000020003" pitchFamily="50" charset="0"/>
              </a:rPr>
              <a:t> parks and gardens. Hedgehogs </a:t>
            </a:r>
            <a:r>
              <a:rPr lang="en-GB" altLang="en-US" sz="2200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don’t</a:t>
            </a:r>
            <a:r>
              <a:rPr lang="en-GB" altLang="en-US" sz="2200" dirty="0" smtClean="0">
                <a:latin typeface="Letter-join No-Lead 1" panose="02000503000000020003" pitchFamily="50" charset="0"/>
              </a:rPr>
              <a:t> live on mountainsides </a:t>
            </a:r>
            <a:r>
              <a:rPr lang="en-GB" altLang="en-US" sz="2200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because</a:t>
            </a:r>
            <a:r>
              <a:rPr lang="en-GB" altLang="en-US" sz="2200" dirty="0" smtClean="0">
                <a:latin typeface="Letter-join No-Lead 1" panose="02000503000000020003" pitchFamily="50" charset="0"/>
              </a:rPr>
              <a:t> there is not enough food for them and there are not many places to nest </a:t>
            </a:r>
            <a:r>
              <a:rPr lang="en-GB" altLang="en-US" sz="2200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comfortably</a:t>
            </a:r>
            <a:r>
              <a:rPr lang="en-GB" altLang="en-US" sz="2200" dirty="0" smtClean="0">
                <a:latin typeface="Letter-join No-Lead 1" panose="02000503000000020003" pitchFamily="50" charset="0"/>
              </a:rPr>
              <a:t>. </a:t>
            </a:r>
            <a:endParaRPr lang="en-GB" altLang="en-US" sz="2200" dirty="0">
              <a:latin typeface="Letter-join No-Lead 1" panose="02000503000000020003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194" y="2060812"/>
            <a:ext cx="16650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Here </a:t>
            </a:r>
            <a:r>
              <a:rPr lang="en-GB" dirty="0" smtClean="0">
                <a:latin typeface="Letter-join No-Lead 1" panose="02000503000000020003" pitchFamily="50" charset="0"/>
              </a:rPr>
              <a:t>is the start of a report I have created about hedgehogs. </a:t>
            </a:r>
            <a:endParaRPr lang="en-GB" dirty="0">
              <a:latin typeface="Letter-join No-Lead 1" panose="02000503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4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263970" y="286831"/>
            <a:ext cx="114851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Spelling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446703" y="1056272"/>
            <a:ext cx="1084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Use look, cover, write, check to learn the spelling rules for the sound ‘or’ in words using ‘al’. </a:t>
            </a:r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097845"/>
              </p:ext>
            </p:extLst>
          </p:nvPr>
        </p:nvGraphicFramePr>
        <p:xfrm>
          <a:off x="1942567" y="1525929"/>
          <a:ext cx="9435180" cy="456204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87036">
                  <a:extLst>
                    <a:ext uri="{9D8B030D-6E8A-4147-A177-3AD203B41FA5}">
                      <a16:colId xmlns:a16="http://schemas.microsoft.com/office/drawing/2014/main" val="4020973392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2856073923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3061152333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3816595594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2859039443"/>
                    </a:ext>
                  </a:extLst>
                </a:gridCol>
              </a:tblGrid>
              <a:tr h="406818">
                <a:tc>
                  <a:txBody>
                    <a:bodyPr/>
                    <a:lstStyle/>
                    <a:p>
                      <a:r>
                        <a:rPr lang="en-GB" dirty="0" smtClean="0"/>
                        <a:t>Look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Cover and say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Write and check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Amend errors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Repeat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327587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/>
                        <a:t>can’t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476131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/>
                        <a:t>didn’t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654412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/>
                        <a:t>hasn’t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465752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/>
                        <a:t>it’s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650142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/>
                        <a:t>couldn’t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139655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/>
                        <a:t>wouldn’t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239676"/>
                  </a:ext>
                </a:extLst>
              </a:tr>
              <a:tr h="493868">
                <a:tc>
                  <a:txBody>
                    <a:bodyPr/>
                    <a:lstStyle/>
                    <a:p>
                      <a:r>
                        <a:rPr lang="en-GB" dirty="0" smtClean="0"/>
                        <a:t>shouldn’t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092734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/>
                        <a:t>wasn’t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943898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/>
                        <a:t>don’t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931867"/>
                  </a:ext>
                </a:extLst>
              </a:tr>
              <a:tr h="406818">
                <a:tc>
                  <a:txBody>
                    <a:bodyPr/>
                    <a:lstStyle/>
                    <a:p>
                      <a:r>
                        <a:rPr lang="en-GB" dirty="0" smtClean="0"/>
                        <a:t>won’t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110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38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266648" y="286831"/>
            <a:ext cx="94798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RE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2325597" y="1084422"/>
            <a:ext cx="10115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RE – We are going to be looking at Islam and their traditions. </a:t>
            </a:r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474381" y="1327462"/>
            <a:ext cx="11501664" cy="42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In the Islamic faith, Muslims welcome babies in a ceremony called the </a:t>
            </a:r>
            <a:r>
              <a:rPr lang="en-GB" altLang="en-US" dirty="0" err="1">
                <a:solidFill>
                  <a:schemeClr val="tx1"/>
                </a:solidFill>
                <a:latin typeface="Letter-join No-Lead 1" panose="02000503000000020003" pitchFamily="50" charset="0"/>
              </a:rPr>
              <a:t>Aqiqah</a:t>
            </a: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 (pronounced </a:t>
            </a:r>
            <a:r>
              <a:rPr lang="en-GB" altLang="en-US" dirty="0" err="1">
                <a:solidFill>
                  <a:schemeClr val="tx1"/>
                </a:solidFill>
                <a:latin typeface="Letter-join No-Lead 1" panose="02000503000000020003" pitchFamily="50" charset="0"/>
              </a:rPr>
              <a:t>Ak-kee-ka</a:t>
            </a: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).</a:t>
            </a:r>
          </a:p>
        </p:txBody>
      </p:sp>
      <p:pic>
        <p:nvPicPr>
          <p:cNvPr id="13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487" y="117806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17" y="130136"/>
            <a:ext cx="6159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entagon 15">
            <a:hlinkClick r:id="" action="ppaction://noaction"/>
          </p:cNvPr>
          <p:cNvSpPr>
            <a:spLocks/>
          </p:cNvSpPr>
          <p:nvPr/>
        </p:nvSpPr>
        <p:spPr bwMode="auto">
          <a:xfrm flipH="1">
            <a:off x="98184" y="3417887"/>
            <a:ext cx="11958832" cy="68513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Why do you think people </a:t>
            </a:r>
            <a:r>
              <a:rPr lang="en-GB" altLang="en-US" dirty="0" smtClean="0">
                <a:solidFill>
                  <a:schemeClr val="tx1"/>
                </a:solidFill>
                <a:latin typeface="Letter-join No-Lead 1" panose="02000503000000020003" pitchFamily="50" charset="0"/>
              </a:rPr>
              <a:t>celebrate a </a:t>
            </a: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new baby being born?</a:t>
            </a:r>
          </a:p>
        </p:txBody>
      </p:sp>
      <p:sp>
        <p:nvSpPr>
          <p:cNvPr id="17" name="Pentagon 15">
            <a:hlinkClick r:id="" action="ppaction://noaction"/>
          </p:cNvPr>
          <p:cNvSpPr>
            <a:spLocks/>
          </p:cNvSpPr>
          <p:nvPr/>
        </p:nvSpPr>
        <p:spPr bwMode="auto">
          <a:xfrm flipH="1">
            <a:off x="98182" y="2644603"/>
            <a:ext cx="11958834" cy="720927"/>
          </a:xfrm>
          <a:prstGeom prst="rect">
            <a:avLst/>
          </a:prstGeom>
          <a:solidFill>
            <a:srgbClr val="EA7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The </a:t>
            </a:r>
            <a:r>
              <a:rPr lang="en-GB" altLang="en-US" dirty="0" err="1">
                <a:solidFill>
                  <a:schemeClr val="tx1"/>
                </a:solidFill>
                <a:latin typeface="Letter-join No-Lead 1" panose="02000503000000020003" pitchFamily="50" charset="0"/>
              </a:rPr>
              <a:t>Aqiqah</a:t>
            </a: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 is hosted by the parents of the new baby and may be held in their own home or in a hall or community centre.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98183" y="1749867"/>
            <a:ext cx="11958833" cy="1282629"/>
            <a:chOff x="755649" y="3071521"/>
            <a:chExt cx="7632700" cy="1160074"/>
          </a:xfrm>
        </p:grpSpPr>
        <p:sp>
          <p:nvSpPr>
            <p:cNvPr id="21" name="Rectangle 20">
              <a:hlinkClick r:id="rId4" action="ppaction://hlinksldjump"/>
            </p:cNvPr>
            <p:cNvSpPr>
              <a:spLocks/>
            </p:cNvSpPr>
            <p:nvPr/>
          </p:nvSpPr>
          <p:spPr>
            <a:xfrm flipH="1">
              <a:off x="755649" y="3071521"/>
              <a:ext cx="7632700" cy="761890"/>
            </a:xfrm>
            <a:prstGeom prst="rect">
              <a:avLst/>
            </a:prstGeom>
            <a:solidFill>
              <a:schemeClr val="accent3"/>
            </a:solidFill>
          </p:spPr>
          <p:txBody>
            <a:bodyPr lIns="108000" tIns="108000" rIns="108000" b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Letter-join No-Lead 1" panose="02000503000000020003" pitchFamily="50" charset="0"/>
                </a:rPr>
                <a:t>This is when the baby is introduced to family and friends. They celebrate and share a meal together. They join with loved ones to thank Allah (God) for giving them a child. </a:t>
              </a:r>
            </a:p>
          </p:txBody>
        </p:sp>
        <p:pic>
          <p:nvPicPr>
            <p:cNvPr id="22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318" y="3429000"/>
              <a:ext cx="1460807" cy="802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98182" y="4103024"/>
            <a:ext cx="11958834" cy="708039"/>
            <a:chOff x="755650" y="2003088"/>
            <a:chExt cx="7632700" cy="1439466"/>
          </a:xfrm>
        </p:grpSpPr>
        <p:sp>
          <p:nvSpPr>
            <p:cNvPr id="41" name="Rectangle 40">
              <a:hlinkClick r:id="rId4" action="ppaction://hlinksldjump"/>
            </p:cNvPr>
            <p:cNvSpPr>
              <a:spLocks/>
            </p:cNvSpPr>
            <p:nvPr/>
          </p:nvSpPr>
          <p:spPr>
            <a:xfrm flipH="1">
              <a:off x="755650" y="2085615"/>
              <a:ext cx="7632700" cy="1261715"/>
            </a:xfrm>
            <a:prstGeom prst="rect">
              <a:avLst/>
            </a:prstGeom>
            <a:solidFill>
              <a:schemeClr val="accent3"/>
            </a:solidFill>
          </p:spPr>
          <p:txBody>
            <a:bodyPr lIns="108000" tIns="108000" rIns="108000" bIns="108000" anchor="ctr"/>
            <a:lstStyle/>
            <a:p>
              <a:pPr marL="1881188">
                <a:defRPr/>
              </a:pPr>
              <a:r>
                <a:rPr lang="en-GB" altLang="en-US" dirty="0">
                  <a:latin typeface="Letter-join No-Lead 1" panose="02000503000000020003" pitchFamily="50" charset="0"/>
                </a:rPr>
                <a:t>The </a:t>
              </a:r>
              <a:r>
                <a:rPr lang="en-GB" altLang="en-US" dirty="0" err="1">
                  <a:latin typeface="Letter-join No-Lead 1" panose="02000503000000020003" pitchFamily="50" charset="0"/>
                </a:rPr>
                <a:t>Aqiqah</a:t>
              </a:r>
              <a:r>
                <a:rPr lang="en-GB" altLang="en-US" dirty="0">
                  <a:latin typeface="Letter-join No-Lead 1" panose="02000503000000020003" pitchFamily="50" charset="0"/>
                </a:rPr>
                <a:t> is usually held on the seventh day after the baby is born</a:t>
              </a:r>
              <a:r>
                <a:rPr lang="en-GB" altLang="en-US" dirty="0" smtClean="0">
                  <a:latin typeface="Letter-join No-Lead 1" panose="02000503000000020003" pitchFamily="50" charset="0"/>
                </a:rPr>
                <a:t>. </a:t>
              </a:r>
              <a:r>
                <a:rPr lang="en-GB" dirty="0" smtClean="0">
                  <a:latin typeface="Letter-join No-Lead 1" panose="02000503000000020003" pitchFamily="50" charset="0"/>
                </a:rPr>
                <a:t>If </a:t>
              </a:r>
              <a:r>
                <a:rPr lang="en-GB" dirty="0">
                  <a:latin typeface="Letter-join No-Lead 1" panose="02000503000000020003" pitchFamily="50" charset="0"/>
                </a:rPr>
                <a:t>this is not possible, it might be held on the 14</a:t>
              </a:r>
              <a:r>
                <a:rPr lang="en-GB" baseline="30000" dirty="0">
                  <a:latin typeface="Letter-join No-Lead 1" panose="02000503000000020003" pitchFamily="50" charset="0"/>
                </a:rPr>
                <a:t>th</a:t>
              </a:r>
              <a:r>
                <a:rPr lang="en-GB" dirty="0">
                  <a:latin typeface="Letter-join No-Lead 1" panose="02000503000000020003" pitchFamily="50" charset="0"/>
                </a:rPr>
                <a:t> or the 21</a:t>
              </a:r>
              <a:r>
                <a:rPr lang="en-GB" baseline="30000" dirty="0">
                  <a:latin typeface="Letter-join No-Lead 1" panose="02000503000000020003" pitchFamily="50" charset="0"/>
                </a:rPr>
                <a:t>st</a:t>
              </a:r>
              <a:r>
                <a:rPr lang="en-GB" dirty="0">
                  <a:latin typeface="Letter-join No-Lead 1" panose="02000503000000020003" pitchFamily="50" charset="0"/>
                </a:rPr>
                <a:t> day after the baby’s birth.</a:t>
              </a:r>
            </a:p>
          </p:txBody>
        </p:sp>
        <p:pic>
          <p:nvPicPr>
            <p:cNvPr id="42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2003088"/>
              <a:ext cx="1096226" cy="143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Pentagon 15">
            <a:hlinkClick r:id="" action="ppaction://noaction"/>
          </p:cNvPr>
          <p:cNvSpPr>
            <a:spLocks/>
          </p:cNvSpPr>
          <p:nvPr/>
        </p:nvSpPr>
        <p:spPr bwMode="auto">
          <a:xfrm flipH="1">
            <a:off x="108042" y="5714546"/>
            <a:ext cx="11958834" cy="49031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What gift would you bring a new baby?</a:t>
            </a:r>
          </a:p>
        </p:txBody>
      </p:sp>
      <p:sp>
        <p:nvSpPr>
          <p:cNvPr id="45" name="Pentagon 15">
            <a:hlinkClick r:id="" action="ppaction://noaction"/>
          </p:cNvPr>
          <p:cNvSpPr>
            <a:spLocks/>
          </p:cNvSpPr>
          <p:nvPr/>
        </p:nvSpPr>
        <p:spPr bwMode="auto">
          <a:xfrm flipH="1">
            <a:off x="98182" y="4900653"/>
            <a:ext cx="11968694" cy="721952"/>
          </a:xfrm>
          <a:prstGeom prst="rect">
            <a:avLst/>
          </a:prstGeom>
          <a:solidFill>
            <a:srgbClr val="EA7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Guests often bring along cards and gifts for the baby. The hall or home where the </a:t>
            </a:r>
            <a:r>
              <a:rPr lang="en-GB" altLang="en-US" dirty="0" err="1">
                <a:solidFill>
                  <a:schemeClr val="tx1"/>
                </a:solidFill>
                <a:latin typeface="Letter-join No-Lead 1" panose="02000503000000020003" pitchFamily="50" charset="0"/>
              </a:rPr>
              <a:t>Aqiqah</a:t>
            </a: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 is held may be decorated with balloons and </a:t>
            </a:r>
            <a:r>
              <a:rPr lang="en-GB" altLang="en-US" dirty="0" smtClean="0">
                <a:solidFill>
                  <a:schemeClr val="tx1"/>
                </a:solidFill>
                <a:latin typeface="Letter-join No-Lead 1" panose="02000503000000020003" pitchFamily="50" charset="0"/>
              </a:rPr>
              <a:t>other </a:t>
            </a:r>
            <a:r>
              <a:rPr lang="en-GB" altLang="en-US" dirty="0">
                <a:solidFill>
                  <a:schemeClr val="tx1"/>
                </a:solidFill>
                <a:latin typeface="Letter-join No-Lead 1" panose="02000503000000020003" pitchFamily="50" charset="0"/>
              </a:rPr>
              <a:t>decorations.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67" y="5705104"/>
            <a:ext cx="482301" cy="77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22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366670" y="-61843"/>
            <a:ext cx="87504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-join No-Lead 1" panose="02000503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-join No-Lead 1" panose="02000503000000020003" pitchFamily="50" charset="0"/>
              </a:rPr>
              <a:t>Challenge - Science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-join No-Lead 1" panose="02000503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752309" y="565123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-join No-Lead 1" panose="02000503000000020003" pitchFamily="50" charset="0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378237" y="5138241"/>
            <a:ext cx="94052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Think carefully about the materials that you require to make a boat. </a:t>
            </a:r>
          </a:p>
          <a:p>
            <a:r>
              <a:rPr lang="en-GB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What will be suitable/ unsuitable materials?</a:t>
            </a:r>
          </a:p>
          <a:p>
            <a:r>
              <a:rPr lang="en-GB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Can you add a sail or a propeller to your boat to make it move?</a:t>
            </a:r>
          </a:p>
          <a:p>
            <a:r>
              <a:rPr lang="en-GB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How much cargo can your boat hold? </a:t>
            </a:r>
          </a:p>
          <a:p>
            <a:r>
              <a:rPr lang="en-GB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What could you change about your boat to make it hold more cargo?</a:t>
            </a:r>
            <a:endParaRPr lang="en-GB" dirty="0">
              <a:solidFill>
                <a:srgbClr val="FF0000"/>
              </a:solidFill>
              <a:latin typeface="Letter-join No-Lead 1" panose="02000503000000020003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671" y="707597"/>
            <a:ext cx="5907054" cy="406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47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11110</TotalTime>
  <Words>912</Words>
  <Application>Microsoft Office PowerPoint</Application>
  <PresentationFormat>Widescreen</PresentationFormat>
  <Paragraphs>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Cavolini</vt:lpstr>
      <vt:lpstr>League Spartan</vt:lpstr>
      <vt:lpstr>Letter-join No-Lead 1</vt:lpstr>
      <vt:lpstr>Letterjoin-Air Plus 1</vt:lpstr>
      <vt:lpstr>Sassoon Infant Rg</vt:lpstr>
      <vt:lpstr>Times New Roman</vt:lpstr>
      <vt:lpstr>Tuffy-TTF</vt:lpstr>
      <vt:lpstr>Office Theme</vt:lpstr>
      <vt:lpstr>Home Learning  activities WC 06.07.20 Year 2 AC  Teaching group.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West Grantham Academies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Gliddon</dc:creator>
  <cp:lastModifiedBy>Amy Cook (The West Grantham Academy St John's)</cp:lastModifiedBy>
  <cp:revision>99</cp:revision>
  <dcterms:created xsi:type="dcterms:W3CDTF">2020-05-08T09:35:29Z</dcterms:created>
  <dcterms:modified xsi:type="dcterms:W3CDTF">2020-07-03T10:30:12Z</dcterms:modified>
</cp:coreProperties>
</file>